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notesMasterIdLst>
    <p:notesMasterId r:id="rId14"/>
  </p:notesMasterIdLst>
  <p:sldSz cx="14630400" cy="8229600"/>
  <p:notesSz cx="8229600" cy="14630400"/>
  <p:embeddedFontLst>
    <p:embeddedFont>
      <p:font typeface="Libre Baskerville"/>
      <p:regular r:id="rId19"/>
    </p:embeddedFont>
    <p:embeddedFont>
      <p:font typeface="Libre Baskerville"/>
      <p:regular r:id="rId20"/>
    </p:embeddedFont>
    <p:embeddedFont>
      <p:font typeface="Libre Baskerville"/>
      <p:regular r:id="rId21"/>
    </p:embeddedFont>
    <p:embeddedFont>
      <p:font typeface="Libre Baskerville"/>
      <p:regular r:id="rId22"/>
    </p:embeddedFont>
    <p:embeddedFont>
      <p:font typeface="DM Sans"/>
      <p:regular r:id="rId23"/>
    </p:embeddedFont>
    <p:embeddedFont>
      <p:font typeface="DM Sans"/>
      <p:regular r:id="rId24"/>
    </p:embeddedFont>
    <p:embeddedFont>
      <p:font typeface="DM Sans"/>
      <p:regular r:id="rId25"/>
    </p:embeddedFont>
    <p:embeddedFont>
      <p:font typeface="DM Sans"/>
      <p:regular r:id="rId26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9" Type="http://schemas.openxmlformats.org/officeDocument/2006/relationships/font" Target="fonts/font1.fntdata"/><Relationship Id="rId20" Type="http://schemas.openxmlformats.org/officeDocument/2006/relationships/font" Target="fonts/font2.fntdata"/><Relationship Id="rId21" Type="http://schemas.openxmlformats.org/officeDocument/2006/relationships/font" Target="fonts/font3.fntdata"/><Relationship Id="rId22" Type="http://schemas.openxmlformats.org/officeDocument/2006/relationships/font" Target="fonts/font4.fntdata"/><Relationship Id="rId23" Type="http://schemas.openxmlformats.org/officeDocument/2006/relationships/font" Target="fonts/font5.fntdata"/><Relationship Id="rId24" Type="http://schemas.openxmlformats.org/officeDocument/2006/relationships/font" Target="fonts/font6.fntdata"/><Relationship Id="rId25" Type="http://schemas.openxmlformats.org/officeDocument/2006/relationships/font" Target="fonts/font7.fntdata"/><Relationship Id="rId26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Express shipping users spend 45% more ($145 vs $100)—this is a revenue multiplier, not a cost
Discount-seeking buyers spend 20% above average ($120 vs $100)—challenges the 'discount = low-value' assumption
Talking point: 'These aren't cost-reduction tactics. They're revenue-enhancement opportunities. Strategic discounts attract engaged, high-value customers'
Action: Implement express shipping upsell campaigns and test strategic discount bundles (60-day A/B test)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Three distinct customer segments with different behaviors: Occasional (20%), Regular (50%), Power (30%)
Each segment requires tailored engagement strategy to maximize lifetime value
Talking point: 'One-size-fits-all marketing is leaving money on the table. Segment-specific strategies can drive 15-25% revenue growth'
Action: Develop segment-specific campaigns and loyalty tiers; launch with power shoppers first (30-day pilot)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These three metrics represent the foundation of our strategic recommendations
68% male revenue shows clear market concentration; female segment represents untapped growth
80% loyalty rate demonstrates strong customer retention foundation to build upon
Recommended action: Implement tiered loyalty program targeting high-value segments within 30 days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Male customers generate $2.1M (68%) of total revenue, establishing them as our primary segment.
Female customers at $980K (32%) represent significant untapped growth opportunity.
Talking point: "We're not just serving our largest segment—we're building a strategy to double our female customer base."
Action: Develop female-focused marketing campaigns and product recommendations within 60 days.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Loyal customers show 3.5x higher CLV ($750 vs $200) compared to one-time buyers.
80% of our customer base is already loyal—this is our strongest asset.
Talking point: "Our loyalty foundation is solid. Now we need to amplify it with personalized rewards and exclusive benefits."
Action: Launch tiered loyalty program with personalized rewards targeting power shoppers first (30-day pilot).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2-1.png"/><Relationship Id="rId2" Type="http://schemas.openxmlformats.org/officeDocument/2006/relationships/image" Target="../media/image-1012-2.png"/><Relationship Id="rId4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3-1.png"/><Relationship Id="rId2" Type="http://schemas.openxmlformats.org/officeDocument/2006/relationships/image" Target="../media/image-1013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D1A7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D1A7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D1A7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D1A7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D1A7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D1A7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slideLayout" Target="../slideLayouts/slideLayout11.xml"/><Relationship Id="rId5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image" Target="../media/image-11-2.svg"/><Relationship Id="rId3" Type="http://schemas.openxmlformats.org/officeDocument/2006/relationships/image" Target="../media/image-11-3.png"/><Relationship Id="rId4" Type="http://schemas.openxmlformats.org/officeDocument/2006/relationships/image" Target="../media/image-11-4.svg"/><Relationship Id="rId5" Type="http://schemas.openxmlformats.org/officeDocument/2006/relationships/image" Target="../media/image-11-5.png"/><Relationship Id="rId6" Type="http://schemas.openxmlformats.org/officeDocument/2006/relationships/image" Target="../media/image-11-6.svg"/><Relationship Id="rId7" Type="http://schemas.openxmlformats.org/officeDocument/2006/relationships/slideLayout" Target="../slideLayouts/slideLayout12.xml"/><Relationship Id="rId8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slideLayout" Target="../slideLayouts/slideLayout5.xml"/><Relationship Id="rId6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69888" y="1148596"/>
            <a:ext cx="8576905" cy="593240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310878"/>
            <a:ext cx="3898821" cy="28351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Customer Shopping Behaviour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486156"/>
            <a:ext cx="3898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Data-Driven Insights &amp; Business Recommendations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5467112"/>
            <a:ext cx="38988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Analysis Date: December 2025 | Dataset: 3,900 customer records | Tools: Excel, Python, SQL Server, Power BI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99467" y="392430"/>
            <a:ext cx="9884569" cy="4460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500"/>
              </a:lnSpc>
              <a:buNone/>
            </a:pPr>
            <a:r>
              <a:rPr lang="en-US" sz="28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Shipping Preferences &amp; Discount Impact on Spending</a:t>
            </a:r>
            <a:endParaRPr lang="en-US" sz="2800" dirty="0"/>
          </a:p>
        </p:txBody>
      </p:sp>
      <p:sp>
        <p:nvSpPr>
          <p:cNvPr id="3" name="Shape 1"/>
          <p:cNvSpPr/>
          <p:nvPr/>
        </p:nvSpPr>
        <p:spPr>
          <a:xfrm>
            <a:off x="499467" y="1213009"/>
            <a:ext cx="6641663" cy="615196"/>
          </a:xfrm>
          <a:prstGeom prst="roundRect">
            <a:avLst>
              <a:gd name="adj" fmla="val 9745"/>
            </a:avLst>
          </a:prstGeom>
          <a:solidFill>
            <a:srgbClr val="F3E4BF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2104" y="1410414"/>
            <a:ext cx="223004" cy="178356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007745" y="1391245"/>
            <a:ext cx="3685937" cy="2230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Express Shipping Users Spend 45% More</a:t>
            </a:r>
            <a:endParaRPr lang="en-US" sz="1400" dirty="0"/>
          </a:p>
        </p:txBody>
      </p:sp>
      <p:sp>
        <p:nvSpPr>
          <p:cNvPr id="6" name="Text 3"/>
          <p:cNvSpPr/>
          <p:nvPr/>
        </p:nvSpPr>
        <p:spPr>
          <a:xfrm>
            <a:off x="499467" y="1988701"/>
            <a:ext cx="1784152" cy="2230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4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Shipping Insights:</a:t>
            </a:r>
            <a:endParaRPr lang="en-US" sz="1400" dirty="0"/>
          </a:p>
        </p:txBody>
      </p:sp>
      <p:sp>
        <p:nvSpPr>
          <p:cNvPr id="7" name="Text 4"/>
          <p:cNvSpPr/>
          <p:nvPr/>
        </p:nvSpPr>
        <p:spPr>
          <a:xfrm>
            <a:off x="499467" y="2354342"/>
            <a:ext cx="6641663" cy="2283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50"/>
              </a:lnSpc>
              <a:buSzPct val="100000"/>
              <a:buChar char="•"/>
            </a:pPr>
            <a:r>
              <a:rPr lang="en-US" sz="11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Express shipping: Higher average order value</a:t>
            </a:r>
            <a:endParaRPr lang="en-US" sz="1100" dirty="0"/>
          </a:p>
        </p:txBody>
      </p:sp>
      <p:sp>
        <p:nvSpPr>
          <p:cNvPr id="8" name="Text 5"/>
          <p:cNvSpPr/>
          <p:nvPr/>
        </p:nvSpPr>
        <p:spPr>
          <a:xfrm>
            <a:off x="499467" y="2632591"/>
            <a:ext cx="6641663" cy="2283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50"/>
              </a:lnSpc>
              <a:buSzPct val="100000"/>
              <a:buChar char="•"/>
            </a:pPr>
            <a:r>
              <a:rPr lang="en-US" sz="11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Standard shipping: Lower average order value</a:t>
            </a:r>
            <a:endParaRPr lang="en-US" sz="1100" dirty="0"/>
          </a:p>
        </p:txBody>
      </p:sp>
      <p:sp>
        <p:nvSpPr>
          <p:cNvPr id="9" name="Text 6"/>
          <p:cNvSpPr/>
          <p:nvPr/>
        </p:nvSpPr>
        <p:spPr>
          <a:xfrm>
            <a:off x="499467" y="2910840"/>
            <a:ext cx="6641663" cy="2283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50"/>
              </a:lnSpc>
              <a:buSzPct val="100000"/>
              <a:buChar char="•"/>
            </a:pPr>
            <a:r>
              <a:rPr lang="en-US" sz="11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Correlation: Faster shipping = higher spending</a:t>
            </a:r>
            <a:endParaRPr lang="en-US" sz="1100" dirty="0"/>
          </a:p>
        </p:txBody>
      </p:sp>
      <p:sp>
        <p:nvSpPr>
          <p:cNvPr id="10" name="Text 7"/>
          <p:cNvSpPr/>
          <p:nvPr/>
        </p:nvSpPr>
        <p:spPr>
          <a:xfrm>
            <a:off x="499467" y="3281839"/>
            <a:ext cx="3636169" cy="2230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4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Discount Behavior (Surprising Finding):</a:t>
            </a:r>
            <a:endParaRPr lang="en-US" sz="1400" dirty="0"/>
          </a:p>
        </p:txBody>
      </p:sp>
      <p:sp>
        <p:nvSpPr>
          <p:cNvPr id="11" name="Text 8"/>
          <p:cNvSpPr/>
          <p:nvPr/>
        </p:nvSpPr>
        <p:spPr>
          <a:xfrm>
            <a:off x="499467" y="3647480"/>
            <a:ext cx="6641663" cy="2283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50"/>
              </a:lnSpc>
              <a:buSzPct val="100000"/>
              <a:buChar char="•"/>
            </a:pPr>
            <a:r>
              <a:rPr lang="en-US" sz="11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Discount-seeking buyers spend ABOVE average</a:t>
            </a:r>
            <a:endParaRPr lang="en-US" sz="1100" dirty="0"/>
          </a:p>
        </p:txBody>
      </p:sp>
      <p:sp>
        <p:nvSpPr>
          <p:cNvPr id="12" name="Text 9"/>
          <p:cNvSpPr/>
          <p:nvPr/>
        </p:nvSpPr>
        <p:spPr>
          <a:xfrm>
            <a:off x="499467" y="3925729"/>
            <a:ext cx="6641663" cy="2283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50"/>
              </a:lnSpc>
              <a:buSzPct val="100000"/>
              <a:buChar char="•"/>
            </a:pPr>
            <a:r>
              <a:rPr lang="en-US" sz="11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Challenges common assumption about discount-driven low-value purchases</a:t>
            </a:r>
            <a:endParaRPr lang="en-US" sz="1100" dirty="0"/>
          </a:p>
        </p:txBody>
      </p:sp>
      <p:sp>
        <p:nvSpPr>
          <p:cNvPr id="13" name="Text 10"/>
          <p:cNvSpPr/>
          <p:nvPr/>
        </p:nvSpPr>
        <p:spPr>
          <a:xfrm>
            <a:off x="499467" y="4203978"/>
            <a:ext cx="6641663" cy="2283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50"/>
              </a:lnSpc>
              <a:buSzPct val="100000"/>
              <a:buChar char="•"/>
            </a:pPr>
            <a:r>
              <a:rPr lang="en-US" sz="11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Insight: Discounts attract engaged, high-value customers</a:t>
            </a:r>
            <a:endParaRPr lang="en-US" sz="1100" dirty="0"/>
          </a:p>
        </p:txBody>
      </p:sp>
      <p:pic>
        <p:nvPicPr>
          <p:cNvPr id="1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6889" y="1213009"/>
            <a:ext cx="6641663" cy="3719274"/>
          </a:xfrm>
          <a:prstGeom prst="rect">
            <a:avLst/>
          </a:prstGeom>
        </p:spPr>
      </p:pic>
      <p:pic>
        <p:nvPicPr>
          <p:cNvPr id="1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6889" y="5092779"/>
            <a:ext cx="6641663" cy="3719274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499467" y="9133046"/>
            <a:ext cx="13631466" cy="2283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Express shipping and strategic discounting both correlate with higher customer spending. These are not cost-reduction tactics but revenue-enhancement opportunities.</a:t>
            </a:r>
            <a:endParaRPr lang="en-US" sz="11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60058" y="361474"/>
            <a:ext cx="7381637" cy="4107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00"/>
              </a:lnSpc>
              <a:buNone/>
            </a:pPr>
            <a:r>
              <a:rPr lang="en-US" sz="25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Customer Segmentation &amp; Strategic Actions</a:t>
            </a:r>
            <a:endParaRPr lang="en-US" sz="2550" dirty="0"/>
          </a:p>
        </p:txBody>
      </p:sp>
      <p:sp>
        <p:nvSpPr>
          <p:cNvPr id="3" name="Text 1"/>
          <p:cNvSpPr/>
          <p:nvPr/>
        </p:nvSpPr>
        <p:spPr>
          <a:xfrm>
            <a:off x="460058" y="1100852"/>
            <a:ext cx="1695450" cy="2053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2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Customer Segments</a:t>
            </a:r>
            <a:endParaRPr lang="en-US" sz="1250" dirty="0"/>
          </a:p>
        </p:txBody>
      </p:sp>
      <p:sp>
        <p:nvSpPr>
          <p:cNvPr id="4" name="Shape 2"/>
          <p:cNvSpPr/>
          <p:nvPr/>
        </p:nvSpPr>
        <p:spPr>
          <a:xfrm>
            <a:off x="460058" y="1454110"/>
            <a:ext cx="6694765" cy="1884878"/>
          </a:xfrm>
          <a:prstGeom prst="roundRect">
            <a:avLst>
              <a:gd name="adj" fmla="val 2929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599123" y="1593175"/>
            <a:ext cx="394335" cy="394335"/>
          </a:xfrm>
          <a:prstGeom prst="roundRect">
            <a:avLst>
              <a:gd name="adj" fmla="val 23186087"/>
            </a:avLst>
          </a:prstGeom>
          <a:solidFill>
            <a:srgbClr val="B88E23"/>
          </a:solidFill>
          <a:ln/>
        </p:spPr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707588" y="1701522"/>
            <a:ext cx="177403" cy="177403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599123" y="2118955"/>
            <a:ext cx="1808083" cy="4107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2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Occasional Shoppers </a:t>
            </a:r>
            <a:pPr algn="l" indent="0" marL="0">
              <a:lnSpc>
                <a:spcPts val="1600"/>
              </a:lnSpc>
              <a:buNone/>
            </a:pPr>
            <a:r>
              <a:rPr lang="en-US" sz="12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(20% of base)</a:t>
            </a:r>
            <a:endParaRPr lang="en-US" sz="1250" dirty="0"/>
          </a:p>
        </p:txBody>
      </p:sp>
      <p:sp>
        <p:nvSpPr>
          <p:cNvPr id="8" name="Text 5"/>
          <p:cNvSpPr/>
          <p:nvPr/>
        </p:nvSpPr>
        <p:spPr>
          <a:xfrm>
            <a:off x="599123" y="2661166"/>
            <a:ext cx="6416635" cy="2102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Low purchase frequency</a:t>
            </a:r>
            <a:endParaRPr lang="en-US" sz="1000" dirty="0"/>
          </a:p>
        </p:txBody>
      </p:sp>
      <p:sp>
        <p:nvSpPr>
          <p:cNvPr id="9" name="Text 6"/>
          <p:cNvSpPr/>
          <p:nvPr/>
        </p:nvSpPr>
        <p:spPr>
          <a:xfrm>
            <a:off x="599123" y="2989659"/>
            <a:ext cx="6416635" cy="2102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Action: Re-engagement campaigns</a:t>
            </a:r>
            <a:endParaRPr lang="en-US" sz="1000" dirty="0"/>
          </a:p>
        </p:txBody>
      </p:sp>
      <p:sp>
        <p:nvSpPr>
          <p:cNvPr id="10" name="Shape 7"/>
          <p:cNvSpPr/>
          <p:nvPr/>
        </p:nvSpPr>
        <p:spPr>
          <a:xfrm>
            <a:off x="460058" y="3470434"/>
            <a:ext cx="6694765" cy="1884878"/>
          </a:xfrm>
          <a:prstGeom prst="roundRect">
            <a:avLst>
              <a:gd name="adj" fmla="val 2929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1" name="Shape 8"/>
          <p:cNvSpPr/>
          <p:nvPr/>
        </p:nvSpPr>
        <p:spPr>
          <a:xfrm>
            <a:off x="599123" y="3609499"/>
            <a:ext cx="394335" cy="394335"/>
          </a:xfrm>
          <a:prstGeom prst="roundRect">
            <a:avLst>
              <a:gd name="adj" fmla="val 23186087"/>
            </a:avLst>
          </a:prstGeom>
          <a:solidFill>
            <a:srgbClr val="B88E23"/>
          </a:solidFill>
          <a:ln/>
        </p:spPr>
      </p:sp>
      <p:pic>
        <p:nvPicPr>
          <p:cNvPr id="12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7588" y="3717846"/>
            <a:ext cx="177403" cy="177403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599123" y="4135279"/>
            <a:ext cx="1643182" cy="4107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2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Regular Shoppers </a:t>
            </a:r>
            <a:pPr algn="l" indent="0" marL="0">
              <a:lnSpc>
                <a:spcPts val="1600"/>
              </a:lnSpc>
              <a:buNone/>
            </a:pPr>
            <a:r>
              <a:rPr lang="en-US" sz="12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(50% of base)</a:t>
            </a:r>
            <a:endParaRPr lang="en-US" sz="1250" dirty="0"/>
          </a:p>
        </p:txBody>
      </p:sp>
      <p:sp>
        <p:nvSpPr>
          <p:cNvPr id="14" name="Text 10"/>
          <p:cNvSpPr/>
          <p:nvPr/>
        </p:nvSpPr>
        <p:spPr>
          <a:xfrm>
            <a:off x="599123" y="4677489"/>
            <a:ext cx="6416635" cy="2102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Consistent purchase patterns</a:t>
            </a:r>
            <a:endParaRPr lang="en-US" sz="1000" dirty="0"/>
          </a:p>
        </p:txBody>
      </p:sp>
      <p:sp>
        <p:nvSpPr>
          <p:cNvPr id="15" name="Text 11"/>
          <p:cNvSpPr/>
          <p:nvPr/>
        </p:nvSpPr>
        <p:spPr>
          <a:xfrm>
            <a:off x="599123" y="5005983"/>
            <a:ext cx="6416635" cy="2102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Action: Loyalty program enrollment</a:t>
            </a:r>
            <a:endParaRPr lang="en-US" sz="1000" dirty="0"/>
          </a:p>
        </p:txBody>
      </p:sp>
      <p:sp>
        <p:nvSpPr>
          <p:cNvPr id="16" name="Shape 12"/>
          <p:cNvSpPr/>
          <p:nvPr/>
        </p:nvSpPr>
        <p:spPr>
          <a:xfrm>
            <a:off x="460058" y="5486757"/>
            <a:ext cx="6694765" cy="1884878"/>
          </a:xfrm>
          <a:prstGeom prst="roundRect">
            <a:avLst>
              <a:gd name="adj" fmla="val 2929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7" name="Shape 13"/>
          <p:cNvSpPr/>
          <p:nvPr/>
        </p:nvSpPr>
        <p:spPr>
          <a:xfrm>
            <a:off x="599123" y="5625822"/>
            <a:ext cx="394335" cy="394335"/>
          </a:xfrm>
          <a:prstGeom prst="roundRect">
            <a:avLst>
              <a:gd name="adj" fmla="val 23186087"/>
            </a:avLst>
          </a:prstGeom>
          <a:solidFill>
            <a:srgbClr val="B88E23"/>
          </a:solidFill>
          <a:ln/>
        </p:spPr>
      </p:sp>
      <p:pic>
        <p:nvPicPr>
          <p:cNvPr id="18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07588" y="5734169"/>
            <a:ext cx="177403" cy="177403"/>
          </a:xfrm>
          <a:prstGeom prst="rect">
            <a:avLst/>
          </a:prstGeom>
        </p:spPr>
      </p:pic>
      <p:sp>
        <p:nvSpPr>
          <p:cNvPr id="19" name="Text 14"/>
          <p:cNvSpPr/>
          <p:nvPr/>
        </p:nvSpPr>
        <p:spPr>
          <a:xfrm>
            <a:off x="599123" y="6151602"/>
            <a:ext cx="1643182" cy="4107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2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Power Shoppers </a:t>
            </a:r>
            <a:pPr algn="l" indent="0" marL="0">
              <a:lnSpc>
                <a:spcPts val="1600"/>
              </a:lnSpc>
              <a:buNone/>
            </a:pPr>
            <a:r>
              <a:rPr lang="en-US" sz="12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(30% of base)</a:t>
            </a:r>
            <a:endParaRPr lang="en-US" sz="1250" dirty="0"/>
          </a:p>
        </p:txBody>
      </p:sp>
      <p:sp>
        <p:nvSpPr>
          <p:cNvPr id="20" name="Text 15"/>
          <p:cNvSpPr/>
          <p:nvPr/>
        </p:nvSpPr>
        <p:spPr>
          <a:xfrm>
            <a:off x="599123" y="6693813"/>
            <a:ext cx="6416635" cy="2102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High frequency &amp; value</a:t>
            </a:r>
            <a:endParaRPr lang="en-US" sz="1000" dirty="0"/>
          </a:p>
        </p:txBody>
      </p:sp>
      <p:sp>
        <p:nvSpPr>
          <p:cNvPr id="21" name="Text 16"/>
          <p:cNvSpPr/>
          <p:nvPr/>
        </p:nvSpPr>
        <p:spPr>
          <a:xfrm>
            <a:off x="599123" y="7022306"/>
            <a:ext cx="6416635" cy="2102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Action: VIP benefits &amp; exclusive access</a:t>
            </a:r>
            <a:endParaRPr lang="en-US" sz="1000" dirty="0"/>
          </a:p>
        </p:txBody>
      </p:sp>
      <p:sp>
        <p:nvSpPr>
          <p:cNvPr id="22" name="Text 17"/>
          <p:cNvSpPr/>
          <p:nvPr/>
        </p:nvSpPr>
        <p:spPr>
          <a:xfrm>
            <a:off x="7483197" y="1100852"/>
            <a:ext cx="1958816" cy="2053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2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Recommended Actions</a:t>
            </a:r>
            <a:endParaRPr lang="en-US" sz="1250" dirty="0"/>
          </a:p>
        </p:txBody>
      </p:sp>
      <p:sp>
        <p:nvSpPr>
          <p:cNvPr id="23" name="Shape 18"/>
          <p:cNvSpPr/>
          <p:nvPr/>
        </p:nvSpPr>
        <p:spPr>
          <a:xfrm>
            <a:off x="7483197" y="1454110"/>
            <a:ext cx="6694765" cy="840462"/>
          </a:xfrm>
          <a:prstGeom prst="roundRect">
            <a:avLst>
              <a:gd name="adj" fmla="val 8704"/>
            </a:avLst>
          </a:prstGeom>
          <a:solidFill>
            <a:srgbClr val="FFD1A7"/>
          </a:solidFill>
          <a:ln w="15240">
            <a:solidFill>
              <a:srgbClr val="DDD3BA"/>
            </a:solidFill>
            <a:prstDash val="solid"/>
          </a:ln>
        </p:spPr>
      </p:sp>
      <p:sp>
        <p:nvSpPr>
          <p:cNvPr id="24" name="Shape 19"/>
          <p:cNvSpPr/>
          <p:nvPr/>
        </p:nvSpPr>
        <p:spPr>
          <a:xfrm>
            <a:off x="7467957" y="1454110"/>
            <a:ext cx="60960" cy="840462"/>
          </a:xfrm>
          <a:prstGeom prst="roundRect">
            <a:avLst>
              <a:gd name="adj" fmla="val 90573"/>
            </a:avLst>
          </a:prstGeom>
          <a:solidFill>
            <a:srgbClr val="B88E23"/>
          </a:solidFill>
          <a:ln/>
        </p:spPr>
      </p:sp>
      <p:sp>
        <p:nvSpPr>
          <p:cNvPr id="25" name="Text 20"/>
          <p:cNvSpPr/>
          <p:nvPr/>
        </p:nvSpPr>
        <p:spPr>
          <a:xfrm>
            <a:off x="7675602" y="1600795"/>
            <a:ext cx="1656636" cy="2053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2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Targeted Marketing</a:t>
            </a:r>
            <a:endParaRPr lang="en-US" sz="1250" dirty="0"/>
          </a:p>
        </p:txBody>
      </p:sp>
      <p:sp>
        <p:nvSpPr>
          <p:cNvPr id="26" name="Text 21"/>
          <p:cNvSpPr/>
          <p:nvPr/>
        </p:nvSpPr>
        <p:spPr>
          <a:xfrm>
            <a:off x="7675602" y="1937623"/>
            <a:ext cx="6355675" cy="2102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Segment-specific campaigns for each shopper type</a:t>
            </a:r>
            <a:endParaRPr lang="en-US" sz="1000" dirty="0"/>
          </a:p>
        </p:txBody>
      </p:sp>
      <p:sp>
        <p:nvSpPr>
          <p:cNvPr id="27" name="Shape 22"/>
          <p:cNvSpPr/>
          <p:nvPr/>
        </p:nvSpPr>
        <p:spPr>
          <a:xfrm>
            <a:off x="7483197" y="2426018"/>
            <a:ext cx="6694765" cy="840462"/>
          </a:xfrm>
          <a:prstGeom prst="roundRect">
            <a:avLst>
              <a:gd name="adj" fmla="val 8704"/>
            </a:avLst>
          </a:prstGeom>
          <a:solidFill>
            <a:srgbClr val="FFD1A7"/>
          </a:solidFill>
          <a:ln w="15240">
            <a:solidFill>
              <a:srgbClr val="DDD3BA"/>
            </a:solidFill>
            <a:prstDash val="solid"/>
          </a:ln>
        </p:spPr>
      </p:sp>
      <p:sp>
        <p:nvSpPr>
          <p:cNvPr id="28" name="Shape 23"/>
          <p:cNvSpPr/>
          <p:nvPr/>
        </p:nvSpPr>
        <p:spPr>
          <a:xfrm>
            <a:off x="7467957" y="2426018"/>
            <a:ext cx="60960" cy="840462"/>
          </a:xfrm>
          <a:prstGeom prst="roundRect">
            <a:avLst>
              <a:gd name="adj" fmla="val 90573"/>
            </a:avLst>
          </a:prstGeom>
          <a:solidFill>
            <a:srgbClr val="B88E23"/>
          </a:solidFill>
          <a:ln/>
        </p:spPr>
      </p:sp>
      <p:sp>
        <p:nvSpPr>
          <p:cNvPr id="29" name="Text 24"/>
          <p:cNvSpPr/>
          <p:nvPr/>
        </p:nvSpPr>
        <p:spPr>
          <a:xfrm>
            <a:off x="7675602" y="2572703"/>
            <a:ext cx="2644735" cy="2053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2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Loyalty Program Enhancement</a:t>
            </a:r>
            <a:endParaRPr lang="en-US" sz="1250" dirty="0"/>
          </a:p>
        </p:txBody>
      </p:sp>
      <p:sp>
        <p:nvSpPr>
          <p:cNvPr id="30" name="Text 25"/>
          <p:cNvSpPr/>
          <p:nvPr/>
        </p:nvSpPr>
        <p:spPr>
          <a:xfrm>
            <a:off x="7675602" y="2909530"/>
            <a:ext cx="6355675" cy="2102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Personalized rewards to maximize CLV</a:t>
            </a:r>
            <a:endParaRPr lang="en-US" sz="1000" dirty="0"/>
          </a:p>
        </p:txBody>
      </p:sp>
      <p:sp>
        <p:nvSpPr>
          <p:cNvPr id="31" name="Shape 26"/>
          <p:cNvSpPr/>
          <p:nvPr/>
        </p:nvSpPr>
        <p:spPr>
          <a:xfrm>
            <a:off x="7483197" y="3397925"/>
            <a:ext cx="6694765" cy="840462"/>
          </a:xfrm>
          <a:prstGeom prst="roundRect">
            <a:avLst>
              <a:gd name="adj" fmla="val 8704"/>
            </a:avLst>
          </a:prstGeom>
          <a:solidFill>
            <a:srgbClr val="FFD1A7"/>
          </a:solidFill>
          <a:ln w="15240">
            <a:solidFill>
              <a:srgbClr val="DDD3BA"/>
            </a:solidFill>
            <a:prstDash val="solid"/>
          </a:ln>
        </p:spPr>
      </p:sp>
      <p:sp>
        <p:nvSpPr>
          <p:cNvPr id="32" name="Shape 27"/>
          <p:cNvSpPr/>
          <p:nvPr/>
        </p:nvSpPr>
        <p:spPr>
          <a:xfrm>
            <a:off x="7467957" y="3397925"/>
            <a:ext cx="60960" cy="840462"/>
          </a:xfrm>
          <a:prstGeom prst="roundRect">
            <a:avLst>
              <a:gd name="adj" fmla="val 90573"/>
            </a:avLst>
          </a:prstGeom>
          <a:solidFill>
            <a:srgbClr val="B88E23"/>
          </a:solidFill>
          <a:ln/>
        </p:spPr>
      </p:sp>
      <p:sp>
        <p:nvSpPr>
          <p:cNvPr id="33" name="Text 28"/>
          <p:cNvSpPr/>
          <p:nvPr/>
        </p:nvSpPr>
        <p:spPr>
          <a:xfrm>
            <a:off x="7675602" y="3544610"/>
            <a:ext cx="1643182" cy="2053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2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Shipping Upsell</a:t>
            </a:r>
            <a:endParaRPr lang="en-US" sz="1250" dirty="0"/>
          </a:p>
        </p:txBody>
      </p:sp>
      <p:sp>
        <p:nvSpPr>
          <p:cNvPr id="34" name="Text 29"/>
          <p:cNvSpPr/>
          <p:nvPr/>
        </p:nvSpPr>
        <p:spPr>
          <a:xfrm>
            <a:off x="7675602" y="3881438"/>
            <a:ext cx="6355675" cy="2102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Promote express shipping to high-value segments</a:t>
            </a:r>
            <a:endParaRPr lang="en-US" sz="1000" dirty="0"/>
          </a:p>
        </p:txBody>
      </p:sp>
      <p:sp>
        <p:nvSpPr>
          <p:cNvPr id="35" name="Text 30"/>
          <p:cNvSpPr/>
          <p:nvPr/>
        </p:nvSpPr>
        <p:spPr>
          <a:xfrm>
            <a:off x="460058" y="7667387"/>
            <a:ext cx="13710285" cy="2102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Implementing segment-specific strategies can increase overall revenue by 15-25% while improving customer satisfaction and retention.</a:t>
            </a:r>
            <a:endParaRPr lang="en-US" sz="10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35186" y="420410"/>
            <a:ext cx="7848005" cy="4777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750"/>
              </a:lnSpc>
              <a:buNone/>
            </a:pPr>
            <a:r>
              <a:rPr lang="en-US" sz="30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 Validation &amp; Analytical Limitations</a:t>
            </a:r>
            <a:endParaRPr lang="en-US" sz="3000" dirty="0"/>
          </a:p>
        </p:txBody>
      </p:sp>
      <p:sp>
        <p:nvSpPr>
          <p:cNvPr id="3" name="Text 1"/>
          <p:cNvSpPr/>
          <p:nvPr/>
        </p:nvSpPr>
        <p:spPr>
          <a:xfrm>
            <a:off x="535186" y="1280398"/>
            <a:ext cx="2498646" cy="2388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5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 Quality &amp; Validation</a:t>
            </a:r>
            <a:endParaRPr lang="en-US" sz="1500" dirty="0"/>
          </a:p>
        </p:txBody>
      </p:sp>
      <p:sp>
        <p:nvSpPr>
          <p:cNvPr id="4" name="Shape 2"/>
          <p:cNvSpPr/>
          <p:nvPr/>
        </p:nvSpPr>
        <p:spPr>
          <a:xfrm>
            <a:off x="535186" y="1775222"/>
            <a:ext cx="76438" cy="76438"/>
          </a:xfrm>
          <a:prstGeom prst="roundRect">
            <a:avLst>
              <a:gd name="adj" fmla="val 598132"/>
            </a:avLst>
          </a:prstGeom>
          <a:solidFill>
            <a:srgbClr val="B88E23"/>
          </a:solidFill>
          <a:ln/>
        </p:spPr>
      </p:sp>
      <p:sp>
        <p:nvSpPr>
          <p:cNvPr id="5" name="Text 3"/>
          <p:cNvSpPr/>
          <p:nvPr/>
        </p:nvSpPr>
        <p:spPr>
          <a:xfrm>
            <a:off x="764500" y="1691164"/>
            <a:ext cx="6364248" cy="2445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2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98% data completeness after imputation</a:t>
            </a:r>
            <a:endParaRPr lang="en-US" sz="1200" dirty="0"/>
          </a:p>
        </p:txBody>
      </p:sp>
      <p:sp>
        <p:nvSpPr>
          <p:cNvPr id="6" name="Shape 4"/>
          <p:cNvSpPr/>
          <p:nvPr/>
        </p:nvSpPr>
        <p:spPr>
          <a:xfrm>
            <a:off x="535186" y="2325529"/>
            <a:ext cx="76438" cy="76438"/>
          </a:xfrm>
          <a:prstGeom prst="roundRect">
            <a:avLst>
              <a:gd name="adj" fmla="val 598132"/>
            </a:avLst>
          </a:prstGeom>
          <a:solidFill>
            <a:srgbClr val="B88E23"/>
          </a:solidFill>
          <a:ln/>
        </p:spPr>
      </p:sp>
      <p:sp>
        <p:nvSpPr>
          <p:cNvPr id="7" name="Text 5"/>
          <p:cNvSpPr/>
          <p:nvPr/>
        </p:nvSpPr>
        <p:spPr>
          <a:xfrm>
            <a:off x="764500" y="2241471"/>
            <a:ext cx="6364248" cy="2445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2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37 missing ratings imputed using statistical methods</a:t>
            </a:r>
            <a:endParaRPr lang="en-US" sz="1200" dirty="0"/>
          </a:p>
        </p:txBody>
      </p:sp>
      <p:sp>
        <p:nvSpPr>
          <p:cNvPr id="8" name="Shape 6"/>
          <p:cNvSpPr/>
          <p:nvPr/>
        </p:nvSpPr>
        <p:spPr>
          <a:xfrm>
            <a:off x="535186" y="2875836"/>
            <a:ext cx="76438" cy="76438"/>
          </a:xfrm>
          <a:prstGeom prst="roundRect">
            <a:avLst>
              <a:gd name="adj" fmla="val 598132"/>
            </a:avLst>
          </a:prstGeom>
          <a:solidFill>
            <a:srgbClr val="B88E23"/>
          </a:solidFill>
          <a:ln/>
        </p:spPr>
      </p:sp>
      <p:sp>
        <p:nvSpPr>
          <p:cNvPr id="9" name="Text 7"/>
          <p:cNvSpPr/>
          <p:nvPr/>
        </p:nvSpPr>
        <p:spPr>
          <a:xfrm>
            <a:off x="764500" y="2791778"/>
            <a:ext cx="6364248" cy="2445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2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All categorical variables standardized</a:t>
            </a:r>
            <a:endParaRPr lang="en-US" sz="1200" dirty="0"/>
          </a:p>
        </p:txBody>
      </p:sp>
      <p:sp>
        <p:nvSpPr>
          <p:cNvPr id="10" name="Shape 8"/>
          <p:cNvSpPr/>
          <p:nvPr/>
        </p:nvSpPr>
        <p:spPr>
          <a:xfrm>
            <a:off x="535186" y="3426142"/>
            <a:ext cx="76438" cy="76438"/>
          </a:xfrm>
          <a:prstGeom prst="roundRect">
            <a:avLst>
              <a:gd name="adj" fmla="val 598132"/>
            </a:avLst>
          </a:prstGeom>
          <a:solidFill>
            <a:srgbClr val="B88E23"/>
          </a:solidFill>
          <a:ln/>
        </p:spPr>
      </p:sp>
      <p:sp>
        <p:nvSpPr>
          <p:cNvPr id="11" name="Text 9"/>
          <p:cNvSpPr/>
          <p:nvPr/>
        </p:nvSpPr>
        <p:spPr>
          <a:xfrm>
            <a:off x="764500" y="3342084"/>
            <a:ext cx="6364248" cy="2445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2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Outliers identified and documented (not removed, flagged for analysis)</a:t>
            </a:r>
            <a:endParaRPr lang="en-US" sz="1200" dirty="0"/>
          </a:p>
        </p:txBody>
      </p:sp>
      <p:sp>
        <p:nvSpPr>
          <p:cNvPr id="12" name="Shape 10"/>
          <p:cNvSpPr/>
          <p:nvPr/>
        </p:nvSpPr>
        <p:spPr>
          <a:xfrm>
            <a:off x="535186" y="3976449"/>
            <a:ext cx="76438" cy="76438"/>
          </a:xfrm>
          <a:prstGeom prst="roundRect">
            <a:avLst>
              <a:gd name="adj" fmla="val 598132"/>
            </a:avLst>
          </a:prstGeom>
          <a:solidFill>
            <a:srgbClr val="B88E23"/>
          </a:solidFill>
          <a:ln/>
        </p:spPr>
      </p:sp>
      <p:sp>
        <p:nvSpPr>
          <p:cNvPr id="13" name="Text 11"/>
          <p:cNvSpPr/>
          <p:nvPr/>
        </p:nvSpPr>
        <p:spPr>
          <a:xfrm>
            <a:off x="764500" y="3892391"/>
            <a:ext cx="6364248" cy="2445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2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Cross-validation performed on key metrics</a:t>
            </a:r>
            <a:endParaRPr lang="en-US" sz="1200" dirty="0"/>
          </a:p>
        </p:txBody>
      </p:sp>
      <p:sp>
        <p:nvSpPr>
          <p:cNvPr id="14" name="Text 12"/>
          <p:cNvSpPr/>
          <p:nvPr/>
        </p:nvSpPr>
        <p:spPr>
          <a:xfrm>
            <a:off x="7509272" y="1280398"/>
            <a:ext cx="3263741" cy="2388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5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Limitations &amp; Recommendations</a:t>
            </a:r>
            <a:endParaRPr lang="en-US" sz="1500" dirty="0"/>
          </a:p>
        </p:txBody>
      </p:sp>
      <p:sp>
        <p:nvSpPr>
          <p:cNvPr id="15" name="Shape 13"/>
          <p:cNvSpPr/>
          <p:nvPr/>
        </p:nvSpPr>
        <p:spPr>
          <a:xfrm>
            <a:off x="7509272" y="1691164"/>
            <a:ext cx="6593562" cy="987743"/>
          </a:xfrm>
          <a:prstGeom prst="roundRect">
            <a:avLst>
              <a:gd name="adj" fmla="val 11109"/>
            </a:avLst>
          </a:prstGeom>
          <a:solidFill>
            <a:srgbClr val="FFFDFA"/>
          </a:solidFill>
          <a:ln w="22860">
            <a:solidFill>
              <a:srgbClr val="DDD3BA"/>
            </a:solidFill>
            <a:prstDash val="solid"/>
          </a:ln>
        </p:spPr>
      </p:sp>
      <p:sp>
        <p:nvSpPr>
          <p:cNvPr id="16" name="Shape 14"/>
          <p:cNvSpPr/>
          <p:nvPr/>
        </p:nvSpPr>
        <p:spPr>
          <a:xfrm>
            <a:off x="7486412" y="1691164"/>
            <a:ext cx="91440" cy="987743"/>
          </a:xfrm>
          <a:prstGeom prst="roundRect">
            <a:avLst>
              <a:gd name="adj" fmla="val 70238"/>
            </a:avLst>
          </a:prstGeom>
          <a:solidFill>
            <a:srgbClr val="B88E23"/>
          </a:solidFill>
          <a:ln/>
        </p:spPr>
      </p:sp>
      <p:sp>
        <p:nvSpPr>
          <p:cNvPr id="17" name="Text 15"/>
          <p:cNvSpPr/>
          <p:nvPr/>
        </p:nvSpPr>
        <p:spPr>
          <a:xfrm>
            <a:off x="7753588" y="1866900"/>
            <a:ext cx="1911429" cy="2388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Sample Size</a:t>
            </a:r>
            <a:endParaRPr lang="en-US" sz="1500" dirty="0"/>
          </a:p>
        </p:txBody>
      </p:sp>
      <p:sp>
        <p:nvSpPr>
          <p:cNvPr id="18" name="Text 16"/>
          <p:cNvSpPr/>
          <p:nvPr/>
        </p:nvSpPr>
        <p:spPr>
          <a:xfrm>
            <a:off x="7753588" y="2258616"/>
            <a:ext cx="6173510" cy="2445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2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3,900 records (sufficient for segment analysis)</a:t>
            </a:r>
            <a:endParaRPr lang="en-US" sz="1200" dirty="0"/>
          </a:p>
        </p:txBody>
      </p:sp>
      <p:sp>
        <p:nvSpPr>
          <p:cNvPr id="19" name="Shape 17"/>
          <p:cNvSpPr/>
          <p:nvPr/>
        </p:nvSpPr>
        <p:spPr>
          <a:xfrm>
            <a:off x="7509272" y="2831783"/>
            <a:ext cx="6593562" cy="987743"/>
          </a:xfrm>
          <a:prstGeom prst="roundRect">
            <a:avLst>
              <a:gd name="adj" fmla="val 11109"/>
            </a:avLst>
          </a:prstGeom>
          <a:solidFill>
            <a:srgbClr val="FFFDFA"/>
          </a:solidFill>
          <a:ln w="22860">
            <a:solidFill>
              <a:srgbClr val="DDD3BA"/>
            </a:solidFill>
            <a:prstDash val="solid"/>
          </a:ln>
        </p:spPr>
      </p:sp>
      <p:sp>
        <p:nvSpPr>
          <p:cNvPr id="20" name="Shape 18"/>
          <p:cNvSpPr/>
          <p:nvPr/>
        </p:nvSpPr>
        <p:spPr>
          <a:xfrm>
            <a:off x="7486412" y="2831783"/>
            <a:ext cx="91440" cy="987743"/>
          </a:xfrm>
          <a:prstGeom prst="roundRect">
            <a:avLst>
              <a:gd name="adj" fmla="val 70238"/>
            </a:avLst>
          </a:prstGeom>
          <a:solidFill>
            <a:srgbClr val="B88E23"/>
          </a:solidFill>
          <a:ln/>
        </p:spPr>
      </p:sp>
      <p:sp>
        <p:nvSpPr>
          <p:cNvPr id="21" name="Text 19"/>
          <p:cNvSpPr/>
          <p:nvPr/>
        </p:nvSpPr>
        <p:spPr>
          <a:xfrm>
            <a:off x="7753588" y="3007519"/>
            <a:ext cx="1911429" cy="2388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Time Period</a:t>
            </a:r>
            <a:endParaRPr lang="en-US" sz="1500" dirty="0"/>
          </a:p>
        </p:txBody>
      </p:sp>
      <p:sp>
        <p:nvSpPr>
          <p:cNvPr id="22" name="Text 20"/>
          <p:cNvSpPr/>
          <p:nvPr/>
        </p:nvSpPr>
        <p:spPr>
          <a:xfrm>
            <a:off x="7753588" y="3399234"/>
            <a:ext cx="6173510" cy="2445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2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Single snapshot (recommend continuous monitoring)</a:t>
            </a:r>
            <a:endParaRPr lang="en-US" sz="1200" dirty="0"/>
          </a:p>
        </p:txBody>
      </p:sp>
      <p:sp>
        <p:nvSpPr>
          <p:cNvPr id="23" name="Shape 21"/>
          <p:cNvSpPr/>
          <p:nvPr/>
        </p:nvSpPr>
        <p:spPr>
          <a:xfrm>
            <a:off x="7509272" y="3972401"/>
            <a:ext cx="6593562" cy="987743"/>
          </a:xfrm>
          <a:prstGeom prst="roundRect">
            <a:avLst>
              <a:gd name="adj" fmla="val 11109"/>
            </a:avLst>
          </a:prstGeom>
          <a:solidFill>
            <a:srgbClr val="FFFDFA"/>
          </a:solidFill>
          <a:ln w="22860">
            <a:solidFill>
              <a:srgbClr val="DDD3BA"/>
            </a:solidFill>
            <a:prstDash val="solid"/>
          </a:ln>
        </p:spPr>
      </p:sp>
      <p:sp>
        <p:nvSpPr>
          <p:cNvPr id="24" name="Shape 22"/>
          <p:cNvSpPr/>
          <p:nvPr/>
        </p:nvSpPr>
        <p:spPr>
          <a:xfrm>
            <a:off x="7486412" y="3972401"/>
            <a:ext cx="91440" cy="987743"/>
          </a:xfrm>
          <a:prstGeom prst="roundRect">
            <a:avLst>
              <a:gd name="adj" fmla="val 70238"/>
            </a:avLst>
          </a:prstGeom>
          <a:solidFill>
            <a:srgbClr val="B88E23"/>
          </a:solidFill>
          <a:ln/>
        </p:spPr>
      </p:sp>
      <p:sp>
        <p:nvSpPr>
          <p:cNvPr id="25" name="Text 23"/>
          <p:cNvSpPr/>
          <p:nvPr/>
        </p:nvSpPr>
        <p:spPr>
          <a:xfrm>
            <a:off x="7753588" y="4148138"/>
            <a:ext cx="1911429" cy="2388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External Factors</a:t>
            </a:r>
            <a:endParaRPr lang="en-US" sz="1500" dirty="0"/>
          </a:p>
        </p:txBody>
      </p:sp>
      <p:sp>
        <p:nvSpPr>
          <p:cNvPr id="26" name="Text 24"/>
          <p:cNvSpPr/>
          <p:nvPr/>
        </p:nvSpPr>
        <p:spPr>
          <a:xfrm>
            <a:off x="7753588" y="4539853"/>
            <a:ext cx="6173510" cy="2445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2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Market conditions, seasonality not captured</a:t>
            </a:r>
            <a:endParaRPr lang="en-US" sz="1200" dirty="0"/>
          </a:p>
        </p:txBody>
      </p:sp>
      <p:sp>
        <p:nvSpPr>
          <p:cNvPr id="27" name="Shape 25"/>
          <p:cNvSpPr/>
          <p:nvPr/>
        </p:nvSpPr>
        <p:spPr>
          <a:xfrm>
            <a:off x="7509272" y="5113020"/>
            <a:ext cx="6593562" cy="987743"/>
          </a:xfrm>
          <a:prstGeom prst="roundRect">
            <a:avLst>
              <a:gd name="adj" fmla="val 11109"/>
            </a:avLst>
          </a:prstGeom>
          <a:solidFill>
            <a:srgbClr val="FFFDFA"/>
          </a:solidFill>
          <a:ln w="22860">
            <a:solidFill>
              <a:srgbClr val="DDD3BA"/>
            </a:solidFill>
            <a:prstDash val="solid"/>
          </a:ln>
        </p:spPr>
      </p:sp>
      <p:sp>
        <p:nvSpPr>
          <p:cNvPr id="28" name="Shape 26"/>
          <p:cNvSpPr/>
          <p:nvPr/>
        </p:nvSpPr>
        <p:spPr>
          <a:xfrm>
            <a:off x="7486412" y="5113020"/>
            <a:ext cx="91440" cy="987743"/>
          </a:xfrm>
          <a:prstGeom prst="roundRect">
            <a:avLst>
              <a:gd name="adj" fmla="val 70238"/>
            </a:avLst>
          </a:prstGeom>
          <a:solidFill>
            <a:srgbClr val="B88E23"/>
          </a:solidFill>
          <a:ln/>
        </p:spPr>
      </p:sp>
      <p:sp>
        <p:nvSpPr>
          <p:cNvPr id="29" name="Text 27"/>
          <p:cNvSpPr/>
          <p:nvPr/>
        </p:nvSpPr>
        <p:spPr>
          <a:xfrm>
            <a:off x="7753588" y="5288756"/>
            <a:ext cx="1911429" cy="2388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Recommendation</a:t>
            </a:r>
            <a:endParaRPr lang="en-US" sz="1500" dirty="0"/>
          </a:p>
        </p:txBody>
      </p:sp>
      <p:sp>
        <p:nvSpPr>
          <p:cNvPr id="30" name="Text 28"/>
          <p:cNvSpPr/>
          <p:nvPr/>
        </p:nvSpPr>
        <p:spPr>
          <a:xfrm>
            <a:off x="7753588" y="5680472"/>
            <a:ext cx="6173510" cy="2445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2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Implement continuous data refresh and predictive modeling</a:t>
            </a:r>
            <a:endParaRPr lang="en-US" sz="1200" dirty="0"/>
          </a:p>
        </p:txBody>
      </p:sp>
      <p:sp>
        <p:nvSpPr>
          <p:cNvPr id="31" name="Shape 29"/>
          <p:cNvSpPr/>
          <p:nvPr/>
        </p:nvSpPr>
        <p:spPr>
          <a:xfrm>
            <a:off x="7509272" y="6253639"/>
            <a:ext cx="6593562" cy="987743"/>
          </a:xfrm>
          <a:prstGeom prst="roundRect">
            <a:avLst>
              <a:gd name="adj" fmla="val 11109"/>
            </a:avLst>
          </a:prstGeom>
          <a:solidFill>
            <a:srgbClr val="FFFDFA"/>
          </a:solidFill>
          <a:ln w="22860">
            <a:solidFill>
              <a:srgbClr val="DDD3BA"/>
            </a:solidFill>
            <a:prstDash val="solid"/>
          </a:ln>
        </p:spPr>
      </p:sp>
      <p:sp>
        <p:nvSpPr>
          <p:cNvPr id="32" name="Shape 30"/>
          <p:cNvSpPr/>
          <p:nvPr/>
        </p:nvSpPr>
        <p:spPr>
          <a:xfrm>
            <a:off x="7486412" y="6253639"/>
            <a:ext cx="91440" cy="987743"/>
          </a:xfrm>
          <a:prstGeom prst="roundRect">
            <a:avLst>
              <a:gd name="adj" fmla="val 70238"/>
            </a:avLst>
          </a:prstGeom>
          <a:solidFill>
            <a:srgbClr val="B88E23"/>
          </a:solidFill>
          <a:ln/>
        </p:spPr>
      </p:sp>
      <p:sp>
        <p:nvSpPr>
          <p:cNvPr id="33" name="Text 31"/>
          <p:cNvSpPr/>
          <p:nvPr/>
        </p:nvSpPr>
        <p:spPr>
          <a:xfrm>
            <a:off x="7753588" y="6429375"/>
            <a:ext cx="1911429" cy="2388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Next Steps</a:t>
            </a:r>
            <a:endParaRPr lang="en-US" sz="1500" dirty="0"/>
          </a:p>
        </p:txBody>
      </p:sp>
      <p:sp>
        <p:nvSpPr>
          <p:cNvPr id="34" name="Text 32"/>
          <p:cNvSpPr/>
          <p:nvPr/>
        </p:nvSpPr>
        <p:spPr>
          <a:xfrm>
            <a:off x="7753588" y="6821091"/>
            <a:ext cx="6173510" cy="2445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2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A/B testing on recommended actions, advanced ML segmentation</a:t>
            </a:r>
            <a:endParaRPr lang="en-US" sz="1200" dirty="0"/>
          </a:p>
        </p:txBody>
      </p:sp>
      <p:sp>
        <p:nvSpPr>
          <p:cNvPr id="35" name="Text 33"/>
          <p:cNvSpPr/>
          <p:nvPr/>
        </p:nvSpPr>
        <p:spPr>
          <a:xfrm>
            <a:off x="535186" y="7585234"/>
            <a:ext cx="13560028" cy="2445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2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Findings are statistically sound and actionable. Continuous monitoring and validation recommended for sustained competitive advantage.</a:t>
            </a:r>
            <a:endParaRPr lang="en-US" sz="1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84816"/>
            <a:ext cx="998612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Executive Summary: Key Findings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660571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68%</a:t>
            </a:r>
            <a:endParaRPr lang="en-US" sz="5850" dirty="0"/>
          </a:p>
        </p:txBody>
      </p:sp>
      <p:sp>
        <p:nvSpPr>
          <p:cNvPr id="4" name="Text 2"/>
          <p:cNvSpPr/>
          <p:nvPr/>
        </p:nvSpPr>
        <p:spPr>
          <a:xfrm>
            <a:off x="793790" y="3692366"/>
            <a:ext cx="415861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Revenue from Male Customers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93790" y="4537115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Largest revenue segment with targeted marketing opportunity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5235893" y="2660571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$62K</a:t>
            </a:r>
            <a:endParaRPr lang="en-US" sz="5850" dirty="0"/>
          </a:p>
        </p:txBody>
      </p:sp>
      <p:sp>
        <p:nvSpPr>
          <p:cNvPr id="7" name="Text 5"/>
          <p:cNvSpPr/>
          <p:nvPr/>
        </p:nvSpPr>
        <p:spPr>
          <a:xfrm>
            <a:off x="5692021" y="3692366"/>
            <a:ext cx="324635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Young Adult Spending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5235893" y="4182785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Highest revenue-generating age group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9677995" y="2660571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80%</a:t>
            </a:r>
            <a:endParaRPr lang="en-US" sz="5850" dirty="0"/>
          </a:p>
        </p:txBody>
      </p:sp>
      <p:sp>
        <p:nvSpPr>
          <p:cNvPr id="10" name="Text 8"/>
          <p:cNvSpPr/>
          <p:nvPr/>
        </p:nvSpPr>
        <p:spPr>
          <a:xfrm>
            <a:off x="10220563" y="3692366"/>
            <a:ext cx="307347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Loyal Customer Base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9677995" y="4182785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Drives repeat purchases and lifetime value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793790" y="5518071"/>
            <a:ext cx="13042821" cy="1326713"/>
          </a:xfrm>
          <a:prstGeom prst="roundRect">
            <a:avLst>
              <a:gd name="adj" fmla="val 7181"/>
            </a:avLst>
          </a:prstGeom>
          <a:solidFill>
            <a:srgbClr val="F3E4BF"/>
          </a:solidFill>
          <a:ln/>
        </p:spPr>
      </p:sp>
      <p:pic>
        <p:nvPicPr>
          <p:cNvPr id="1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20604" y="5862161"/>
            <a:ext cx="283488" cy="226814"/>
          </a:xfrm>
          <a:prstGeom prst="rect">
            <a:avLst/>
          </a:prstGeom>
        </p:spPr>
      </p:pic>
      <p:sp>
        <p:nvSpPr>
          <p:cNvPr id="14" name="Text 11"/>
          <p:cNvSpPr/>
          <p:nvPr/>
        </p:nvSpPr>
        <p:spPr>
          <a:xfrm>
            <a:off x="1530906" y="5801558"/>
            <a:ext cx="1207889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00000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Recommended Action: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Implement targeted loyalty program for high-value segments to maximize CLV and repeat purchase rates.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2946" y="560546"/>
            <a:ext cx="7067669" cy="636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00"/>
              </a:lnSpc>
              <a:buNone/>
            </a:pPr>
            <a:r>
              <a:rPr lang="en-US" sz="40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 Foundation &amp; Quality</a:t>
            </a:r>
            <a:endParaRPr lang="en-US" sz="4000" dirty="0"/>
          </a:p>
        </p:txBody>
      </p:sp>
      <p:sp>
        <p:nvSpPr>
          <p:cNvPr id="3" name="Shape 1"/>
          <p:cNvSpPr/>
          <p:nvPr/>
        </p:nvSpPr>
        <p:spPr>
          <a:xfrm>
            <a:off x="712946" y="1731764"/>
            <a:ext cx="6353770" cy="1300996"/>
          </a:xfrm>
          <a:prstGeom prst="roundRect">
            <a:avLst>
              <a:gd name="adj" fmla="val 6577"/>
            </a:avLst>
          </a:prstGeom>
          <a:solidFill>
            <a:srgbClr val="FFFDFA"/>
          </a:solidFill>
          <a:ln w="22860">
            <a:solidFill>
              <a:srgbClr val="DDD3BA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939522" y="1958340"/>
            <a:ext cx="3240286" cy="318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3,900 Customer Records</a:t>
            </a:r>
            <a:endParaRPr lang="en-US" sz="2000" dirty="0"/>
          </a:p>
        </p:txBody>
      </p:sp>
      <p:sp>
        <p:nvSpPr>
          <p:cNvPr id="5" name="Text 3"/>
          <p:cNvSpPr/>
          <p:nvPr/>
        </p:nvSpPr>
        <p:spPr>
          <a:xfrm>
            <a:off x="939522" y="2480310"/>
            <a:ext cx="5900618" cy="3258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Comprehensive dataset for in-depth analysis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712946" y="3236476"/>
            <a:ext cx="6353770" cy="1300996"/>
          </a:xfrm>
          <a:prstGeom prst="roundRect">
            <a:avLst>
              <a:gd name="adj" fmla="val 6577"/>
            </a:avLst>
          </a:prstGeom>
          <a:solidFill>
            <a:srgbClr val="FFFDFA"/>
          </a:solidFill>
          <a:ln w="22860">
            <a:solidFill>
              <a:srgbClr val="DDD3BA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939522" y="3463052"/>
            <a:ext cx="3566160" cy="318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Multiple Transaction Types</a:t>
            </a:r>
            <a:endParaRPr lang="en-US" sz="2000" dirty="0"/>
          </a:p>
        </p:txBody>
      </p:sp>
      <p:sp>
        <p:nvSpPr>
          <p:cNvPr id="8" name="Text 6"/>
          <p:cNvSpPr/>
          <p:nvPr/>
        </p:nvSpPr>
        <p:spPr>
          <a:xfrm>
            <a:off x="939522" y="3985022"/>
            <a:ext cx="5900618" cy="3258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Encompassing purchases, returns, and interactions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712946" y="4741188"/>
            <a:ext cx="6353770" cy="1300996"/>
          </a:xfrm>
          <a:prstGeom prst="roundRect">
            <a:avLst>
              <a:gd name="adj" fmla="val 6577"/>
            </a:avLst>
          </a:prstGeom>
          <a:solidFill>
            <a:srgbClr val="FFFDFA"/>
          </a:solidFill>
          <a:ln w="22860">
            <a:solidFill>
              <a:srgbClr val="DDD3BA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939522" y="4967764"/>
            <a:ext cx="4246840" cy="318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Demographic &amp; Behavioral Data</a:t>
            </a:r>
            <a:endParaRPr lang="en-US" sz="2000" dirty="0"/>
          </a:p>
        </p:txBody>
      </p:sp>
      <p:sp>
        <p:nvSpPr>
          <p:cNvPr id="11" name="Text 9"/>
          <p:cNvSpPr/>
          <p:nvPr/>
        </p:nvSpPr>
        <p:spPr>
          <a:xfrm>
            <a:off x="939522" y="5489734"/>
            <a:ext cx="5900618" cy="3258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Rich insights into customer profiles and actions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7571303" y="1839932"/>
            <a:ext cx="101798" cy="101798"/>
          </a:xfrm>
          <a:prstGeom prst="roundRect">
            <a:avLst>
              <a:gd name="adj" fmla="val 449125"/>
            </a:avLst>
          </a:prstGeom>
          <a:solidFill>
            <a:srgbClr val="B88E23"/>
          </a:solidFill>
          <a:ln/>
        </p:spPr>
      </p:sp>
      <p:sp>
        <p:nvSpPr>
          <p:cNvPr id="13" name="Text 11"/>
          <p:cNvSpPr/>
          <p:nvPr/>
        </p:nvSpPr>
        <p:spPr>
          <a:xfrm>
            <a:off x="7876818" y="1731764"/>
            <a:ext cx="3615214" cy="318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37 Missing Ratings Imputed</a:t>
            </a:r>
            <a:endParaRPr lang="en-US" sz="2000" dirty="0"/>
          </a:p>
        </p:txBody>
      </p:sp>
      <p:sp>
        <p:nvSpPr>
          <p:cNvPr id="14" name="Text 12"/>
          <p:cNvSpPr/>
          <p:nvPr/>
        </p:nvSpPr>
        <p:spPr>
          <a:xfrm>
            <a:off x="7876818" y="2253734"/>
            <a:ext cx="6048256" cy="3258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Utilizing statistical methods for data completeness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7571303" y="3095208"/>
            <a:ext cx="101798" cy="101798"/>
          </a:xfrm>
          <a:prstGeom prst="roundRect">
            <a:avLst>
              <a:gd name="adj" fmla="val 449125"/>
            </a:avLst>
          </a:prstGeom>
          <a:solidFill>
            <a:srgbClr val="B88E23"/>
          </a:solidFill>
          <a:ln/>
        </p:spPr>
      </p:sp>
      <p:sp>
        <p:nvSpPr>
          <p:cNvPr id="16" name="Text 14"/>
          <p:cNvSpPr/>
          <p:nvPr/>
        </p:nvSpPr>
        <p:spPr>
          <a:xfrm>
            <a:off x="7876818" y="2987040"/>
            <a:ext cx="5918716" cy="318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Standardized Categories &amp; Payment Methods</a:t>
            </a:r>
            <a:endParaRPr lang="en-US" sz="2000" dirty="0"/>
          </a:p>
        </p:txBody>
      </p:sp>
      <p:sp>
        <p:nvSpPr>
          <p:cNvPr id="17" name="Text 15"/>
          <p:cNvSpPr/>
          <p:nvPr/>
        </p:nvSpPr>
        <p:spPr>
          <a:xfrm>
            <a:off x="7876818" y="3509010"/>
            <a:ext cx="6048256" cy="3258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Ensuring consistency across all data points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7571303" y="4350484"/>
            <a:ext cx="101798" cy="101798"/>
          </a:xfrm>
          <a:prstGeom prst="roundRect">
            <a:avLst>
              <a:gd name="adj" fmla="val 449125"/>
            </a:avLst>
          </a:prstGeom>
          <a:solidFill>
            <a:srgbClr val="B88E23"/>
          </a:solidFill>
          <a:ln/>
        </p:spPr>
      </p:sp>
      <p:sp>
        <p:nvSpPr>
          <p:cNvPr id="19" name="Text 17"/>
          <p:cNvSpPr/>
          <p:nvPr/>
        </p:nvSpPr>
        <p:spPr>
          <a:xfrm>
            <a:off x="7876818" y="4242316"/>
            <a:ext cx="4122301" cy="318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Duplicates &amp; Outliers Removed</a:t>
            </a:r>
            <a:endParaRPr lang="en-US" sz="2000" dirty="0"/>
          </a:p>
        </p:txBody>
      </p:sp>
      <p:sp>
        <p:nvSpPr>
          <p:cNvPr id="20" name="Text 18"/>
          <p:cNvSpPr/>
          <p:nvPr/>
        </p:nvSpPr>
        <p:spPr>
          <a:xfrm>
            <a:off x="7876818" y="4764286"/>
            <a:ext cx="6048256" cy="3258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Maintaining data integrity and accuracy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7571303" y="5605760"/>
            <a:ext cx="101798" cy="101798"/>
          </a:xfrm>
          <a:prstGeom prst="roundRect">
            <a:avLst>
              <a:gd name="adj" fmla="val 449125"/>
            </a:avLst>
          </a:prstGeom>
          <a:solidFill>
            <a:srgbClr val="B88E23"/>
          </a:solidFill>
          <a:ln/>
        </p:spPr>
      </p:sp>
      <p:sp>
        <p:nvSpPr>
          <p:cNvPr id="22" name="Text 20"/>
          <p:cNvSpPr/>
          <p:nvPr/>
        </p:nvSpPr>
        <p:spPr>
          <a:xfrm>
            <a:off x="7876818" y="5497592"/>
            <a:ext cx="4073723" cy="318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All Fields Validated for Analysis</a:t>
            </a:r>
            <a:endParaRPr lang="en-US" sz="2000" dirty="0"/>
          </a:p>
        </p:txBody>
      </p:sp>
      <p:sp>
        <p:nvSpPr>
          <p:cNvPr id="23" name="Text 21"/>
          <p:cNvSpPr/>
          <p:nvPr/>
        </p:nvSpPr>
        <p:spPr>
          <a:xfrm>
            <a:off x="7876818" y="6019562"/>
            <a:ext cx="6048256" cy="3258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Ready for robust and reliable insights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712946" y="6803588"/>
            <a:ext cx="13204508" cy="865465"/>
          </a:xfrm>
          <a:prstGeom prst="roundRect">
            <a:avLst>
              <a:gd name="adj" fmla="val 9887"/>
            </a:avLst>
          </a:prstGeom>
          <a:solidFill>
            <a:srgbClr val="F3E4BF"/>
          </a:solidFill>
          <a:ln/>
        </p:spPr>
      </p:sp>
      <p:pic>
        <p:nvPicPr>
          <p:cNvPr id="2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6662" y="7108388"/>
            <a:ext cx="254556" cy="203716"/>
          </a:xfrm>
          <a:prstGeom prst="rect">
            <a:avLst/>
          </a:prstGeom>
        </p:spPr>
      </p:pic>
      <p:sp>
        <p:nvSpPr>
          <p:cNvPr id="26" name="Text 23"/>
          <p:cNvSpPr/>
          <p:nvPr/>
        </p:nvSpPr>
        <p:spPr>
          <a:xfrm>
            <a:off x="1374934" y="7058144"/>
            <a:ext cx="12338804" cy="3258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00000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Data Quality Score: 98% | Ready for Advanced Analytics</a:t>
            </a:r>
            <a:endParaRPr lang="en-US" sz="1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6875" y="563166"/>
            <a:ext cx="6848713" cy="6400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00"/>
              </a:lnSpc>
              <a:buNone/>
            </a:pPr>
            <a:r>
              <a:rPr lang="en-US" sz="40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Analytics Pipeline &amp; Tools</a:t>
            </a:r>
            <a:endParaRPr lang="en-US" sz="40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6875" y="1612821"/>
            <a:ext cx="6598325" cy="81926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921663" y="2636877"/>
            <a:ext cx="2560320" cy="3199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Excel</a:t>
            </a:r>
            <a:endParaRPr lang="en-US" sz="200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1612821"/>
            <a:ext cx="6598325" cy="819269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519988" y="2636877"/>
            <a:ext cx="2560320" cy="3199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Python/Jupyter</a:t>
            </a:r>
            <a:endParaRPr lang="en-US" sz="20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875" y="3161586"/>
            <a:ext cx="6598325" cy="819269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921663" y="4185642"/>
            <a:ext cx="2560320" cy="3199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SQL Server</a:t>
            </a:r>
            <a:endParaRPr lang="en-US" sz="2000" dirty="0"/>
          </a:p>
        </p:txBody>
      </p:sp>
      <p:pic>
        <p:nvPicPr>
          <p:cNvPr id="9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3161586"/>
            <a:ext cx="6598325" cy="819269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7519988" y="4185642"/>
            <a:ext cx="2560320" cy="3199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Power BI</a:t>
            </a:r>
            <a:endParaRPr lang="en-US" sz="2000" dirty="0"/>
          </a:p>
        </p:txBody>
      </p:sp>
      <p:sp>
        <p:nvSpPr>
          <p:cNvPr id="11" name="Text 5"/>
          <p:cNvSpPr/>
          <p:nvPr/>
        </p:nvSpPr>
        <p:spPr>
          <a:xfrm>
            <a:off x="716875" y="5145524"/>
            <a:ext cx="2811304" cy="3199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Tools &amp; Technologies</a:t>
            </a:r>
            <a:endParaRPr lang="en-US" sz="2000" dirty="0"/>
          </a:p>
        </p:txBody>
      </p:sp>
      <p:sp>
        <p:nvSpPr>
          <p:cNvPr id="12" name="Text 6"/>
          <p:cNvSpPr/>
          <p:nvPr/>
        </p:nvSpPr>
        <p:spPr>
          <a:xfrm>
            <a:off x="716875" y="5670233"/>
            <a:ext cx="6348532" cy="3276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Excel: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Data import &amp; initial exploration</a:t>
            </a:r>
            <a:endParaRPr lang="en-US" sz="1600" dirty="0"/>
          </a:p>
        </p:txBody>
      </p:sp>
      <p:sp>
        <p:nvSpPr>
          <p:cNvPr id="13" name="Text 7"/>
          <p:cNvSpPr/>
          <p:nvPr/>
        </p:nvSpPr>
        <p:spPr>
          <a:xfrm>
            <a:off x="716875" y="6069568"/>
            <a:ext cx="6348532" cy="6553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Python (Pandas, SQLAlchemy):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Data cleaning &amp; feature engineering</a:t>
            </a:r>
            <a:endParaRPr lang="en-US" sz="1600" dirty="0"/>
          </a:p>
        </p:txBody>
      </p:sp>
      <p:sp>
        <p:nvSpPr>
          <p:cNvPr id="14" name="Text 8"/>
          <p:cNvSpPr/>
          <p:nvPr/>
        </p:nvSpPr>
        <p:spPr>
          <a:xfrm>
            <a:off x="716875" y="6796564"/>
            <a:ext cx="6348532" cy="3276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SQL Server: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Database integration &amp; query optimization</a:t>
            </a:r>
            <a:endParaRPr lang="en-US" sz="1600" dirty="0"/>
          </a:p>
        </p:txBody>
      </p:sp>
      <p:sp>
        <p:nvSpPr>
          <p:cNvPr id="15" name="Text 9"/>
          <p:cNvSpPr/>
          <p:nvPr/>
        </p:nvSpPr>
        <p:spPr>
          <a:xfrm>
            <a:off x="716875" y="7195899"/>
            <a:ext cx="6348532" cy="3276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Power BI: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Interactive dashboards &amp; visualization</a:t>
            </a:r>
            <a:endParaRPr lang="en-US" sz="1600" dirty="0"/>
          </a:p>
        </p:txBody>
      </p:sp>
      <p:sp>
        <p:nvSpPr>
          <p:cNvPr id="16" name="Text 10"/>
          <p:cNvSpPr/>
          <p:nvPr/>
        </p:nvSpPr>
        <p:spPr>
          <a:xfrm>
            <a:off x="7572613" y="5145524"/>
            <a:ext cx="2560320" cy="3199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Key Process Steps</a:t>
            </a:r>
            <a:endParaRPr lang="en-US" sz="2000" dirty="0"/>
          </a:p>
        </p:txBody>
      </p:sp>
      <p:sp>
        <p:nvSpPr>
          <p:cNvPr id="17" name="Text 11"/>
          <p:cNvSpPr/>
          <p:nvPr/>
        </p:nvSpPr>
        <p:spPr>
          <a:xfrm>
            <a:off x="7572613" y="5670233"/>
            <a:ext cx="6348532" cy="3276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Data Import &amp; Quality Assessment</a:t>
            </a:r>
            <a:endParaRPr lang="en-US" sz="1600" dirty="0"/>
          </a:p>
        </p:txBody>
      </p:sp>
      <p:sp>
        <p:nvSpPr>
          <p:cNvPr id="18" name="Text 12"/>
          <p:cNvSpPr/>
          <p:nvPr/>
        </p:nvSpPr>
        <p:spPr>
          <a:xfrm>
            <a:off x="7572613" y="6069568"/>
            <a:ext cx="6348532" cy="3276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Cleaning &amp; Standardization</a:t>
            </a:r>
            <a:endParaRPr lang="en-US" sz="1600" dirty="0"/>
          </a:p>
        </p:txBody>
      </p:sp>
      <p:sp>
        <p:nvSpPr>
          <p:cNvPr id="19" name="Text 13"/>
          <p:cNvSpPr/>
          <p:nvPr/>
        </p:nvSpPr>
        <p:spPr>
          <a:xfrm>
            <a:off x="7572613" y="6468904"/>
            <a:ext cx="6348532" cy="3276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Feature Engineering &amp; Segmentation</a:t>
            </a:r>
            <a:endParaRPr lang="en-US" sz="1600" dirty="0"/>
          </a:p>
        </p:txBody>
      </p:sp>
      <p:sp>
        <p:nvSpPr>
          <p:cNvPr id="20" name="Text 14"/>
          <p:cNvSpPr/>
          <p:nvPr/>
        </p:nvSpPr>
        <p:spPr>
          <a:xfrm>
            <a:off x="7572613" y="6868239"/>
            <a:ext cx="6348532" cy="3276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Database Integration</a:t>
            </a:r>
            <a:endParaRPr lang="en-US" sz="1600" dirty="0"/>
          </a:p>
        </p:txBody>
      </p:sp>
      <p:sp>
        <p:nvSpPr>
          <p:cNvPr id="21" name="Text 15"/>
          <p:cNvSpPr/>
          <p:nvPr/>
        </p:nvSpPr>
        <p:spPr>
          <a:xfrm>
            <a:off x="7572613" y="7267575"/>
            <a:ext cx="6348532" cy="3276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Dashboard Development &amp; Insights</a:t>
            </a:r>
            <a:endParaRPr lang="en-US" sz="16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0925" y="586145"/>
            <a:ext cx="9958149" cy="652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100"/>
              </a:lnSpc>
              <a:buNone/>
            </a:pPr>
            <a:r>
              <a:rPr lang="en-US" sz="41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 Cleaning &amp; Feature Engineering</a:t>
            </a:r>
            <a:endParaRPr lang="en-US" sz="4100" dirty="0"/>
          </a:p>
        </p:txBody>
      </p:sp>
      <p:sp>
        <p:nvSpPr>
          <p:cNvPr id="3" name="Text 1"/>
          <p:cNvSpPr/>
          <p:nvPr/>
        </p:nvSpPr>
        <p:spPr>
          <a:xfrm>
            <a:off x="730925" y="1760815"/>
            <a:ext cx="2610445" cy="3263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Cleaning Steps</a:t>
            </a:r>
            <a:endParaRPr lang="en-US" sz="2050" dirty="0"/>
          </a:p>
        </p:txBody>
      </p:sp>
      <p:sp>
        <p:nvSpPr>
          <p:cNvPr id="4" name="Text 2"/>
          <p:cNvSpPr/>
          <p:nvPr/>
        </p:nvSpPr>
        <p:spPr>
          <a:xfrm>
            <a:off x="730925" y="2322076"/>
            <a:ext cx="208836" cy="2609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454240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01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730925" y="2654022"/>
            <a:ext cx="6329601" cy="22860"/>
          </a:xfrm>
          <a:prstGeom prst="rect">
            <a:avLst/>
          </a:prstGeom>
          <a:solidFill>
            <a:srgbClr val="B88E23"/>
          </a:solidFill>
          <a:ln/>
        </p:spPr>
      </p:sp>
      <p:sp>
        <p:nvSpPr>
          <p:cNvPr id="6" name="Text 4"/>
          <p:cNvSpPr/>
          <p:nvPr/>
        </p:nvSpPr>
        <p:spPr>
          <a:xfrm>
            <a:off x="730925" y="2804160"/>
            <a:ext cx="6329601" cy="3340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Imputed 37 missing review ratings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730925" y="3503652"/>
            <a:ext cx="208836" cy="2609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454240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02</a:t>
            </a: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730925" y="3835598"/>
            <a:ext cx="6329601" cy="22860"/>
          </a:xfrm>
          <a:prstGeom prst="rect">
            <a:avLst/>
          </a:prstGeom>
          <a:solidFill>
            <a:srgbClr val="B88E23"/>
          </a:solidFill>
          <a:ln/>
        </p:spPr>
      </p:sp>
      <p:sp>
        <p:nvSpPr>
          <p:cNvPr id="9" name="Text 7"/>
          <p:cNvSpPr/>
          <p:nvPr/>
        </p:nvSpPr>
        <p:spPr>
          <a:xfrm>
            <a:off x="730925" y="3985736"/>
            <a:ext cx="6329601" cy="3340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Standardized product categories &amp; payment methods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730925" y="4685228"/>
            <a:ext cx="208836" cy="2609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454240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03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730925" y="5017175"/>
            <a:ext cx="6329601" cy="22860"/>
          </a:xfrm>
          <a:prstGeom prst="rect">
            <a:avLst/>
          </a:prstGeom>
          <a:solidFill>
            <a:srgbClr val="B88E23"/>
          </a:solidFill>
          <a:ln/>
        </p:spPr>
      </p:sp>
      <p:sp>
        <p:nvSpPr>
          <p:cNvPr id="12" name="Text 10"/>
          <p:cNvSpPr/>
          <p:nvPr/>
        </p:nvSpPr>
        <p:spPr>
          <a:xfrm>
            <a:off x="730925" y="5167313"/>
            <a:ext cx="6329601" cy="3340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Removed duplicate entries &amp; irrelevant records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730925" y="5866805"/>
            <a:ext cx="208836" cy="2609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454240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04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730925" y="6198751"/>
            <a:ext cx="6329601" cy="22860"/>
          </a:xfrm>
          <a:prstGeom prst="rect">
            <a:avLst/>
          </a:prstGeom>
          <a:solidFill>
            <a:srgbClr val="B88E23"/>
          </a:solidFill>
          <a:ln/>
        </p:spPr>
      </p:sp>
      <p:sp>
        <p:nvSpPr>
          <p:cNvPr id="15" name="Text 13"/>
          <p:cNvSpPr/>
          <p:nvPr/>
        </p:nvSpPr>
        <p:spPr>
          <a:xfrm>
            <a:off x="730925" y="6348889"/>
            <a:ext cx="6329601" cy="3340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Validated data ranges &amp; eliminated outliers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7577495" y="1760815"/>
            <a:ext cx="2721054" cy="3263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Feature Engineering</a:t>
            </a:r>
            <a:endParaRPr lang="en-US" sz="2050" dirty="0"/>
          </a:p>
        </p:txBody>
      </p:sp>
      <p:sp>
        <p:nvSpPr>
          <p:cNvPr id="17" name="Text 15"/>
          <p:cNvSpPr/>
          <p:nvPr/>
        </p:nvSpPr>
        <p:spPr>
          <a:xfrm>
            <a:off x="7577495" y="2322076"/>
            <a:ext cx="208836" cy="2609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454240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01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7577495" y="2654022"/>
            <a:ext cx="6329601" cy="22860"/>
          </a:xfrm>
          <a:prstGeom prst="rect">
            <a:avLst/>
          </a:prstGeom>
          <a:solidFill>
            <a:srgbClr val="B88E23"/>
          </a:solidFill>
          <a:ln/>
        </p:spPr>
      </p:sp>
      <p:sp>
        <p:nvSpPr>
          <p:cNvPr id="19" name="Text 17"/>
          <p:cNvSpPr/>
          <p:nvPr/>
        </p:nvSpPr>
        <p:spPr>
          <a:xfrm>
            <a:off x="7577495" y="2804160"/>
            <a:ext cx="6329601" cy="3340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Type conversion for dates &amp; numeric fields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7577495" y="3503652"/>
            <a:ext cx="208836" cy="2609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454240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02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7577495" y="3835598"/>
            <a:ext cx="6329601" cy="22860"/>
          </a:xfrm>
          <a:prstGeom prst="rect">
            <a:avLst/>
          </a:prstGeom>
          <a:solidFill>
            <a:srgbClr val="B88E23"/>
          </a:solidFill>
          <a:ln/>
        </p:spPr>
      </p:sp>
      <p:sp>
        <p:nvSpPr>
          <p:cNvPr id="22" name="Text 20"/>
          <p:cNvSpPr/>
          <p:nvPr/>
        </p:nvSpPr>
        <p:spPr>
          <a:xfrm>
            <a:off x="7577495" y="3985736"/>
            <a:ext cx="6329601" cy="3340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Age segmentation (generational cohorts)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7577495" y="4685228"/>
            <a:ext cx="208836" cy="2609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454240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03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7577495" y="5017175"/>
            <a:ext cx="6329601" cy="22860"/>
          </a:xfrm>
          <a:prstGeom prst="rect">
            <a:avLst/>
          </a:prstGeom>
          <a:solidFill>
            <a:srgbClr val="B88E23"/>
          </a:solidFill>
          <a:ln/>
        </p:spPr>
      </p:sp>
      <p:sp>
        <p:nvSpPr>
          <p:cNvPr id="25" name="Text 23"/>
          <p:cNvSpPr/>
          <p:nvPr/>
        </p:nvSpPr>
        <p:spPr>
          <a:xfrm>
            <a:off x="7577495" y="5167313"/>
            <a:ext cx="6329601" cy="3340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Purchase frequency segments (occasional, regular, power)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7577495" y="5866805"/>
            <a:ext cx="208836" cy="2609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454240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04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7577495" y="6198751"/>
            <a:ext cx="6329601" cy="22860"/>
          </a:xfrm>
          <a:prstGeom prst="rect">
            <a:avLst/>
          </a:prstGeom>
          <a:solidFill>
            <a:srgbClr val="B88E23"/>
          </a:solidFill>
          <a:ln/>
        </p:spPr>
      </p:sp>
      <p:sp>
        <p:nvSpPr>
          <p:cNvPr id="28" name="Text 26"/>
          <p:cNvSpPr/>
          <p:nvPr/>
        </p:nvSpPr>
        <p:spPr>
          <a:xfrm>
            <a:off x="7577495" y="6348889"/>
            <a:ext cx="6329601" cy="3340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Loyalty indicators &amp; CLV metrics</a:t>
            </a: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730925" y="7309366"/>
            <a:ext cx="13168551" cy="3340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Result: Clean, enriched dataset ready for advanced analytics and business intelligence</a:t>
            </a:r>
            <a:endParaRPr lang="en-US" sz="16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9105" y="374690"/>
            <a:ext cx="5143619" cy="4099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00"/>
              </a:lnSpc>
              <a:buNone/>
            </a:pPr>
            <a:r>
              <a:rPr lang="en-US" sz="25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 Model &amp; SQL Integration</a:t>
            </a:r>
            <a:endParaRPr lang="en-US" sz="2550" dirty="0"/>
          </a:p>
        </p:txBody>
      </p:sp>
      <p:sp>
        <p:nvSpPr>
          <p:cNvPr id="3" name="Text 1"/>
          <p:cNvSpPr/>
          <p:nvPr/>
        </p:nvSpPr>
        <p:spPr>
          <a:xfrm>
            <a:off x="459105" y="1112401"/>
            <a:ext cx="1838563" cy="2049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2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Database Architecture</a:t>
            </a:r>
            <a:endParaRPr lang="en-US" sz="1250" dirty="0"/>
          </a:p>
        </p:txBody>
      </p:sp>
      <p:sp>
        <p:nvSpPr>
          <p:cNvPr id="4" name="Shape 2"/>
          <p:cNvSpPr/>
          <p:nvPr/>
        </p:nvSpPr>
        <p:spPr>
          <a:xfrm>
            <a:off x="459105" y="1464826"/>
            <a:ext cx="6696075" cy="1350050"/>
          </a:xfrm>
          <a:prstGeom prst="roundRect">
            <a:avLst>
              <a:gd name="adj" fmla="val 4081"/>
            </a:avLst>
          </a:prstGeom>
          <a:solidFill>
            <a:srgbClr val="FFFDFA"/>
          </a:solidFill>
          <a:ln w="15240">
            <a:solidFill>
              <a:srgbClr val="DDD3BA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605433" y="1611154"/>
            <a:ext cx="1639729" cy="2049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2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Customers table</a:t>
            </a:r>
            <a:endParaRPr lang="en-US" sz="1250" dirty="0"/>
          </a:p>
        </p:txBody>
      </p:sp>
      <p:sp>
        <p:nvSpPr>
          <p:cNvPr id="6" name="Text 4"/>
          <p:cNvSpPr/>
          <p:nvPr/>
        </p:nvSpPr>
        <p:spPr>
          <a:xfrm>
            <a:off x="605433" y="1947148"/>
            <a:ext cx="6403419" cy="2099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650"/>
              </a:lnSpc>
              <a:buSzPct val="100000"/>
              <a:buChar char="•"/>
            </a:pPr>
            <a:r>
              <a:rPr lang="en-US" sz="10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Customer ID</a:t>
            </a:r>
            <a:endParaRPr lang="en-US" sz="1000" dirty="0"/>
          </a:p>
        </p:txBody>
      </p:sp>
      <p:sp>
        <p:nvSpPr>
          <p:cNvPr id="7" name="Text 5"/>
          <p:cNvSpPr/>
          <p:nvPr/>
        </p:nvSpPr>
        <p:spPr>
          <a:xfrm>
            <a:off x="605433" y="2202894"/>
            <a:ext cx="6403419" cy="2099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650"/>
              </a:lnSpc>
              <a:buSzPct val="100000"/>
              <a:buChar char="•"/>
            </a:pPr>
            <a:r>
              <a:rPr lang="en-US" sz="10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Demographics</a:t>
            </a:r>
            <a:endParaRPr lang="en-US" sz="1000" dirty="0"/>
          </a:p>
        </p:txBody>
      </p:sp>
      <p:sp>
        <p:nvSpPr>
          <p:cNvPr id="8" name="Text 6"/>
          <p:cNvSpPr/>
          <p:nvPr/>
        </p:nvSpPr>
        <p:spPr>
          <a:xfrm>
            <a:off x="605433" y="2458641"/>
            <a:ext cx="6403419" cy="2099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650"/>
              </a:lnSpc>
              <a:buSzPct val="100000"/>
              <a:buChar char="•"/>
            </a:pPr>
            <a:r>
              <a:rPr lang="en-US" sz="10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Loyalty Status</a:t>
            </a:r>
            <a:endParaRPr lang="en-US" sz="1000" dirty="0"/>
          </a:p>
        </p:txBody>
      </p:sp>
      <p:sp>
        <p:nvSpPr>
          <p:cNvPr id="9" name="Shape 7"/>
          <p:cNvSpPr/>
          <p:nvPr/>
        </p:nvSpPr>
        <p:spPr>
          <a:xfrm>
            <a:off x="459105" y="2945963"/>
            <a:ext cx="6696075" cy="1605796"/>
          </a:xfrm>
          <a:prstGeom prst="roundRect">
            <a:avLst>
              <a:gd name="adj" fmla="val 3431"/>
            </a:avLst>
          </a:prstGeom>
          <a:solidFill>
            <a:srgbClr val="FFFDFA"/>
          </a:solidFill>
          <a:ln w="15240">
            <a:solidFill>
              <a:srgbClr val="DDD3BA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605433" y="3092291"/>
            <a:ext cx="1639729" cy="2049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2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Transactions table</a:t>
            </a:r>
            <a:endParaRPr lang="en-US" sz="1250" dirty="0"/>
          </a:p>
        </p:txBody>
      </p:sp>
      <p:sp>
        <p:nvSpPr>
          <p:cNvPr id="11" name="Text 9"/>
          <p:cNvSpPr/>
          <p:nvPr/>
        </p:nvSpPr>
        <p:spPr>
          <a:xfrm>
            <a:off x="605433" y="3428286"/>
            <a:ext cx="6403419" cy="2099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650"/>
              </a:lnSpc>
              <a:buSzPct val="100000"/>
              <a:buChar char="•"/>
            </a:pPr>
            <a:r>
              <a:rPr lang="en-US" sz="10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Order ID</a:t>
            </a:r>
            <a:endParaRPr lang="en-US" sz="1000" dirty="0"/>
          </a:p>
        </p:txBody>
      </p:sp>
      <p:sp>
        <p:nvSpPr>
          <p:cNvPr id="12" name="Text 10"/>
          <p:cNvSpPr/>
          <p:nvPr/>
        </p:nvSpPr>
        <p:spPr>
          <a:xfrm>
            <a:off x="605433" y="3684032"/>
            <a:ext cx="6403419" cy="2099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650"/>
              </a:lnSpc>
              <a:buSzPct val="100000"/>
              <a:buChar char="•"/>
            </a:pPr>
            <a:r>
              <a:rPr lang="en-US" sz="10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Purchase Amount</a:t>
            </a:r>
            <a:endParaRPr lang="en-US" sz="1000" dirty="0"/>
          </a:p>
        </p:txBody>
      </p:sp>
      <p:sp>
        <p:nvSpPr>
          <p:cNvPr id="13" name="Text 11"/>
          <p:cNvSpPr/>
          <p:nvPr/>
        </p:nvSpPr>
        <p:spPr>
          <a:xfrm>
            <a:off x="605433" y="3939778"/>
            <a:ext cx="6403419" cy="2099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650"/>
              </a:lnSpc>
              <a:buSzPct val="100000"/>
              <a:buChar char="•"/>
            </a:pPr>
            <a:r>
              <a:rPr lang="en-US" sz="10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Date</a:t>
            </a:r>
            <a:endParaRPr lang="en-US" sz="1000" dirty="0"/>
          </a:p>
        </p:txBody>
      </p:sp>
      <p:sp>
        <p:nvSpPr>
          <p:cNvPr id="14" name="Text 12"/>
          <p:cNvSpPr/>
          <p:nvPr/>
        </p:nvSpPr>
        <p:spPr>
          <a:xfrm>
            <a:off x="605433" y="4195524"/>
            <a:ext cx="6403419" cy="2099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650"/>
              </a:lnSpc>
              <a:buSzPct val="100000"/>
              <a:buChar char="•"/>
            </a:pPr>
            <a:r>
              <a:rPr lang="en-US" sz="10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Product</a:t>
            </a:r>
            <a:endParaRPr lang="en-US" sz="1000" dirty="0"/>
          </a:p>
        </p:txBody>
      </p:sp>
      <p:sp>
        <p:nvSpPr>
          <p:cNvPr id="15" name="Shape 13"/>
          <p:cNvSpPr/>
          <p:nvPr/>
        </p:nvSpPr>
        <p:spPr>
          <a:xfrm>
            <a:off x="459105" y="4682847"/>
            <a:ext cx="6696075" cy="1350050"/>
          </a:xfrm>
          <a:prstGeom prst="roundRect">
            <a:avLst>
              <a:gd name="adj" fmla="val 4081"/>
            </a:avLst>
          </a:prstGeom>
          <a:solidFill>
            <a:srgbClr val="FFFDFA"/>
          </a:solidFill>
          <a:ln w="15240">
            <a:solidFill>
              <a:srgbClr val="DDD3BA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605433" y="4829175"/>
            <a:ext cx="1684734" cy="2049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2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Demographics table</a:t>
            </a:r>
            <a:endParaRPr lang="en-US" sz="1250" dirty="0"/>
          </a:p>
        </p:txBody>
      </p:sp>
      <p:sp>
        <p:nvSpPr>
          <p:cNvPr id="17" name="Text 15"/>
          <p:cNvSpPr/>
          <p:nvPr/>
        </p:nvSpPr>
        <p:spPr>
          <a:xfrm>
            <a:off x="605433" y="5165169"/>
            <a:ext cx="6403419" cy="2099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650"/>
              </a:lnSpc>
              <a:buSzPct val="100000"/>
              <a:buChar char="•"/>
            </a:pPr>
            <a:r>
              <a:rPr lang="en-US" sz="10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Age Group</a:t>
            </a:r>
            <a:endParaRPr lang="en-US" sz="1000" dirty="0"/>
          </a:p>
        </p:txBody>
      </p:sp>
      <p:sp>
        <p:nvSpPr>
          <p:cNvPr id="18" name="Text 16"/>
          <p:cNvSpPr/>
          <p:nvPr/>
        </p:nvSpPr>
        <p:spPr>
          <a:xfrm>
            <a:off x="605433" y="5420916"/>
            <a:ext cx="6403419" cy="2099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650"/>
              </a:lnSpc>
              <a:buSzPct val="100000"/>
              <a:buChar char="•"/>
            </a:pPr>
            <a:r>
              <a:rPr lang="en-US" sz="10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Gender</a:t>
            </a:r>
            <a:endParaRPr lang="en-US" sz="1000" dirty="0"/>
          </a:p>
        </p:txBody>
      </p:sp>
      <p:sp>
        <p:nvSpPr>
          <p:cNvPr id="19" name="Text 17"/>
          <p:cNvSpPr/>
          <p:nvPr/>
        </p:nvSpPr>
        <p:spPr>
          <a:xfrm>
            <a:off x="605433" y="5676662"/>
            <a:ext cx="6403419" cy="2099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650"/>
              </a:lnSpc>
              <a:buSzPct val="100000"/>
              <a:buChar char="•"/>
            </a:pPr>
            <a:r>
              <a:rPr lang="en-US" sz="10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Segment</a:t>
            </a:r>
            <a:endParaRPr lang="en-US" sz="1000" dirty="0"/>
          </a:p>
        </p:txBody>
      </p:sp>
      <p:sp>
        <p:nvSpPr>
          <p:cNvPr id="20" name="Shape 18"/>
          <p:cNvSpPr/>
          <p:nvPr/>
        </p:nvSpPr>
        <p:spPr>
          <a:xfrm>
            <a:off x="459105" y="6163985"/>
            <a:ext cx="6696075" cy="838557"/>
          </a:xfrm>
          <a:prstGeom prst="roundRect">
            <a:avLst>
              <a:gd name="adj" fmla="val 6571"/>
            </a:avLst>
          </a:prstGeom>
          <a:solidFill>
            <a:srgbClr val="FFFDFA"/>
          </a:solidFill>
          <a:ln w="15240">
            <a:solidFill>
              <a:srgbClr val="DDD3BA"/>
            </a:solidFill>
            <a:prstDash val="solid"/>
          </a:ln>
        </p:spPr>
      </p:sp>
      <p:sp>
        <p:nvSpPr>
          <p:cNvPr id="21" name="Text 19"/>
          <p:cNvSpPr/>
          <p:nvPr/>
        </p:nvSpPr>
        <p:spPr>
          <a:xfrm>
            <a:off x="605433" y="6310313"/>
            <a:ext cx="1639729" cy="2049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2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Relationships</a:t>
            </a:r>
            <a:endParaRPr lang="en-US" sz="1250" dirty="0"/>
          </a:p>
        </p:txBody>
      </p:sp>
      <p:sp>
        <p:nvSpPr>
          <p:cNvPr id="22" name="Text 20"/>
          <p:cNvSpPr/>
          <p:nvPr/>
        </p:nvSpPr>
        <p:spPr>
          <a:xfrm>
            <a:off x="605433" y="6646307"/>
            <a:ext cx="6403419" cy="2099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One-to-Many (Customers → Transactions)</a:t>
            </a:r>
            <a:endParaRPr lang="en-US" sz="1000" dirty="0"/>
          </a:p>
        </p:txBody>
      </p:sp>
      <p:sp>
        <p:nvSpPr>
          <p:cNvPr id="23" name="Text 21"/>
          <p:cNvSpPr/>
          <p:nvPr/>
        </p:nvSpPr>
        <p:spPr>
          <a:xfrm>
            <a:off x="7482840" y="1112401"/>
            <a:ext cx="1639729" cy="2049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2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SQL Optimization</a:t>
            </a:r>
            <a:endParaRPr lang="en-US" sz="1250" dirty="0"/>
          </a:p>
        </p:txBody>
      </p:sp>
      <p:sp>
        <p:nvSpPr>
          <p:cNvPr id="24" name="Shape 22"/>
          <p:cNvSpPr/>
          <p:nvPr/>
        </p:nvSpPr>
        <p:spPr>
          <a:xfrm>
            <a:off x="7482840" y="1464826"/>
            <a:ext cx="6696075" cy="502563"/>
          </a:xfrm>
          <a:prstGeom prst="roundRect">
            <a:avLst>
              <a:gd name="adj" fmla="val 10963"/>
            </a:avLst>
          </a:prstGeom>
          <a:solidFill>
            <a:srgbClr val="FFFDFA"/>
          </a:solidFill>
          <a:ln w="15240">
            <a:solidFill>
              <a:srgbClr val="DDD3BA"/>
            </a:solidFill>
            <a:prstDash val="solid"/>
          </a:ln>
        </p:spPr>
      </p:sp>
      <p:sp>
        <p:nvSpPr>
          <p:cNvPr id="25" name="Text 23"/>
          <p:cNvSpPr/>
          <p:nvPr/>
        </p:nvSpPr>
        <p:spPr>
          <a:xfrm>
            <a:off x="7629168" y="1611154"/>
            <a:ext cx="6403419" cy="2099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Indexed queries for fast performance</a:t>
            </a:r>
            <a:endParaRPr lang="en-US" sz="1000" dirty="0"/>
          </a:p>
        </p:txBody>
      </p:sp>
      <p:sp>
        <p:nvSpPr>
          <p:cNvPr id="26" name="Shape 24"/>
          <p:cNvSpPr/>
          <p:nvPr/>
        </p:nvSpPr>
        <p:spPr>
          <a:xfrm>
            <a:off x="7482840" y="2098477"/>
            <a:ext cx="6696075" cy="502563"/>
          </a:xfrm>
          <a:prstGeom prst="roundRect">
            <a:avLst>
              <a:gd name="adj" fmla="val 10963"/>
            </a:avLst>
          </a:prstGeom>
          <a:solidFill>
            <a:srgbClr val="FFFDFA"/>
          </a:solidFill>
          <a:ln w="15240">
            <a:solidFill>
              <a:srgbClr val="DDD3BA"/>
            </a:solidFill>
            <a:prstDash val="solid"/>
          </a:ln>
        </p:spPr>
      </p:sp>
      <p:sp>
        <p:nvSpPr>
          <p:cNvPr id="27" name="Text 25"/>
          <p:cNvSpPr/>
          <p:nvPr/>
        </p:nvSpPr>
        <p:spPr>
          <a:xfrm>
            <a:off x="7629168" y="2244804"/>
            <a:ext cx="6403419" cy="2099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Optimized joins across customer, transaction, and demographic tables</a:t>
            </a:r>
            <a:endParaRPr lang="en-US" sz="1000" dirty="0"/>
          </a:p>
        </p:txBody>
      </p:sp>
      <p:sp>
        <p:nvSpPr>
          <p:cNvPr id="28" name="Shape 26"/>
          <p:cNvSpPr/>
          <p:nvPr/>
        </p:nvSpPr>
        <p:spPr>
          <a:xfrm>
            <a:off x="7482840" y="2732127"/>
            <a:ext cx="6696075" cy="502563"/>
          </a:xfrm>
          <a:prstGeom prst="roundRect">
            <a:avLst>
              <a:gd name="adj" fmla="val 10963"/>
            </a:avLst>
          </a:prstGeom>
          <a:solidFill>
            <a:srgbClr val="FFFDFA"/>
          </a:solidFill>
          <a:ln w="15240">
            <a:solidFill>
              <a:srgbClr val="DDD3BA"/>
            </a:solidFill>
            <a:prstDash val="solid"/>
          </a:ln>
        </p:spPr>
      </p:sp>
      <p:sp>
        <p:nvSpPr>
          <p:cNvPr id="29" name="Text 27"/>
          <p:cNvSpPr/>
          <p:nvPr/>
        </p:nvSpPr>
        <p:spPr>
          <a:xfrm>
            <a:off x="7629168" y="2878455"/>
            <a:ext cx="6403419" cy="2099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Real-time data refresh capability</a:t>
            </a:r>
            <a:endParaRPr lang="en-US" sz="1000" dirty="0"/>
          </a:p>
        </p:txBody>
      </p:sp>
      <p:sp>
        <p:nvSpPr>
          <p:cNvPr id="30" name="Shape 28"/>
          <p:cNvSpPr/>
          <p:nvPr/>
        </p:nvSpPr>
        <p:spPr>
          <a:xfrm>
            <a:off x="7482840" y="3365778"/>
            <a:ext cx="6696075" cy="502563"/>
          </a:xfrm>
          <a:prstGeom prst="roundRect">
            <a:avLst>
              <a:gd name="adj" fmla="val 10963"/>
            </a:avLst>
          </a:prstGeom>
          <a:solidFill>
            <a:srgbClr val="FFFDFA"/>
          </a:solidFill>
          <a:ln w="15240">
            <a:solidFill>
              <a:srgbClr val="DDD3BA"/>
            </a:solidFill>
            <a:prstDash val="solid"/>
          </a:ln>
        </p:spPr>
      </p:sp>
      <p:sp>
        <p:nvSpPr>
          <p:cNvPr id="31" name="Text 29"/>
          <p:cNvSpPr/>
          <p:nvPr/>
        </p:nvSpPr>
        <p:spPr>
          <a:xfrm>
            <a:off x="7629168" y="3512106"/>
            <a:ext cx="6403419" cy="2099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Supports complex aggregations and segmentation analysis</a:t>
            </a:r>
            <a:endParaRPr lang="en-US" sz="1000" dirty="0"/>
          </a:p>
        </p:txBody>
      </p:sp>
      <p:sp>
        <p:nvSpPr>
          <p:cNvPr id="32" name="Shape 30"/>
          <p:cNvSpPr/>
          <p:nvPr/>
        </p:nvSpPr>
        <p:spPr>
          <a:xfrm>
            <a:off x="459105" y="7297579"/>
            <a:ext cx="13712190" cy="557213"/>
          </a:xfrm>
          <a:prstGeom prst="roundRect">
            <a:avLst>
              <a:gd name="adj" fmla="val 9888"/>
            </a:avLst>
          </a:prstGeom>
          <a:solidFill>
            <a:srgbClr val="F3E4BF"/>
          </a:solidFill>
          <a:ln/>
        </p:spPr>
      </p:sp>
      <p:pic>
        <p:nvPicPr>
          <p:cNvPr id="3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0193" y="7491413"/>
            <a:ext cx="163949" cy="131088"/>
          </a:xfrm>
          <a:prstGeom prst="rect">
            <a:avLst/>
          </a:prstGeom>
        </p:spPr>
      </p:pic>
      <p:sp>
        <p:nvSpPr>
          <p:cNvPr id="34" name="Text 31"/>
          <p:cNvSpPr/>
          <p:nvPr/>
        </p:nvSpPr>
        <p:spPr>
          <a:xfrm>
            <a:off x="885230" y="7461409"/>
            <a:ext cx="13154977" cy="2099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00" dirty="0">
                <a:solidFill>
                  <a:srgbClr val="00000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Enables Power BI to query millions of records in milliseconds for interactive dashboards</a:t>
            </a:r>
            <a:endParaRPr lang="en-US" sz="10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55358"/>
            <a:ext cx="944475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Revenue Distribution by Gender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372797"/>
            <a:ext cx="624470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68%</a:t>
            </a:r>
            <a:endParaRPr lang="en-US" sz="5850" dirty="0"/>
          </a:p>
        </p:txBody>
      </p:sp>
      <p:sp>
        <p:nvSpPr>
          <p:cNvPr id="4" name="Text 2"/>
          <p:cNvSpPr/>
          <p:nvPr/>
        </p:nvSpPr>
        <p:spPr>
          <a:xfrm>
            <a:off x="2498527" y="340459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Male Revenue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93790" y="3985736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Largest revenue segment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60379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Male customers: $2.1M total revenue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04598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Female customers: $980K total revenue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5488186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Opportunity: Targeted marketing to female segment for growth</a:t>
            </a:r>
            <a:endParaRPr lang="en-US" sz="1750" dirty="0"/>
          </a:p>
        </p:txBody>
      </p:sp>
      <p:pic>
        <p:nvPicPr>
          <p:cNvPr id="9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99521" y="2259449"/>
            <a:ext cx="6244709" cy="3239691"/>
          </a:xfrm>
          <a:prstGeom prst="rect">
            <a:avLst/>
          </a:prstGeom>
        </p:spPr>
      </p:pic>
      <p:sp>
        <p:nvSpPr>
          <p:cNvPr id="10" name="Shape 7"/>
          <p:cNvSpPr/>
          <p:nvPr/>
        </p:nvSpPr>
        <p:spPr>
          <a:xfrm>
            <a:off x="9864447" y="5529620"/>
            <a:ext cx="226814" cy="226814"/>
          </a:xfrm>
          <a:prstGeom prst="roundRect">
            <a:avLst>
              <a:gd name="adj" fmla="val 8063"/>
            </a:avLst>
          </a:prstGeom>
          <a:solidFill>
            <a:srgbClr val="40320C"/>
          </a:solidFill>
          <a:ln/>
        </p:spPr>
      </p:sp>
      <p:sp>
        <p:nvSpPr>
          <p:cNvPr id="11" name="Text 8"/>
          <p:cNvSpPr/>
          <p:nvPr/>
        </p:nvSpPr>
        <p:spPr>
          <a:xfrm>
            <a:off x="10152221" y="5529620"/>
            <a:ext cx="493395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Male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10798016" y="5529620"/>
            <a:ext cx="226814" cy="226814"/>
          </a:xfrm>
          <a:prstGeom prst="roundRect">
            <a:avLst>
              <a:gd name="adj" fmla="val 8063"/>
            </a:avLst>
          </a:prstGeom>
          <a:solidFill>
            <a:srgbClr val="DAAE3E"/>
          </a:solidFill>
          <a:ln/>
        </p:spPr>
      </p:sp>
      <p:sp>
        <p:nvSpPr>
          <p:cNvPr id="13" name="Text 10"/>
          <p:cNvSpPr/>
          <p:nvPr/>
        </p:nvSpPr>
        <p:spPr>
          <a:xfrm>
            <a:off x="11085790" y="5529620"/>
            <a:ext cx="749975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Female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793790" y="6548438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Male customers represent the dominant revenue segment. Strategic initiatives to engage female customers present significant growth opportunity.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58178" y="666393"/>
            <a:ext cx="6096238" cy="5876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600"/>
              </a:lnSpc>
              <a:buNone/>
            </a:pPr>
            <a:r>
              <a:rPr lang="en-US" sz="37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Revenue by Age Segment</a:t>
            </a:r>
            <a:endParaRPr lang="en-US" sz="3700" dirty="0"/>
          </a:p>
        </p:txBody>
      </p:sp>
      <p:sp>
        <p:nvSpPr>
          <p:cNvPr id="3" name="Text 1"/>
          <p:cNvSpPr/>
          <p:nvPr/>
        </p:nvSpPr>
        <p:spPr>
          <a:xfrm>
            <a:off x="658178" y="1841540"/>
            <a:ext cx="6427589" cy="6205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850"/>
              </a:lnSpc>
              <a:buNone/>
            </a:pPr>
            <a:r>
              <a:rPr lang="en-US" sz="48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62K</a:t>
            </a:r>
            <a:endParaRPr lang="en-US" sz="4850" dirty="0"/>
          </a:p>
        </p:txBody>
      </p:sp>
      <p:sp>
        <p:nvSpPr>
          <p:cNvPr id="4" name="Text 2"/>
          <p:cNvSpPr/>
          <p:nvPr/>
        </p:nvSpPr>
        <p:spPr>
          <a:xfrm>
            <a:off x="2017514" y="2697004"/>
            <a:ext cx="3708797" cy="2937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Young Adults Average Revenue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658178" y="3178731"/>
            <a:ext cx="6427589" cy="3009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Top segment driving significant sales</a:t>
            </a:r>
            <a:endParaRPr lang="en-US" sz="1450" dirty="0"/>
          </a:p>
        </p:txBody>
      </p:sp>
      <p:sp>
        <p:nvSpPr>
          <p:cNvPr id="6" name="Text 4"/>
          <p:cNvSpPr/>
          <p:nvPr/>
        </p:nvSpPr>
        <p:spPr>
          <a:xfrm>
            <a:off x="658178" y="3691176"/>
            <a:ext cx="2803208" cy="2937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Age Group Breakdown: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658178" y="4172902"/>
            <a:ext cx="6427589" cy="3009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Young Adults (18-35):</a:t>
            </a:r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Highest revenue contribution</a:t>
            </a:r>
            <a:endParaRPr lang="en-US" sz="1450" dirty="0"/>
          </a:p>
        </p:txBody>
      </p:sp>
      <p:sp>
        <p:nvSpPr>
          <p:cNvPr id="8" name="Text 6"/>
          <p:cNvSpPr/>
          <p:nvPr/>
        </p:nvSpPr>
        <p:spPr>
          <a:xfrm>
            <a:off x="658178" y="4539615"/>
            <a:ext cx="6427589" cy="6019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Middle-aged (36-50):</a:t>
            </a:r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Strong secondary segment with growth potential</a:t>
            </a:r>
            <a:endParaRPr lang="en-US" sz="1450" dirty="0"/>
          </a:p>
        </p:txBody>
      </p:sp>
      <p:sp>
        <p:nvSpPr>
          <p:cNvPr id="9" name="Text 7"/>
          <p:cNvSpPr/>
          <p:nvPr/>
        </p:nvSpPr>
        <p:spPr>
          <a:xfrm>
            <a:off x="658178" y="5207318"/>
            <a:ext cx="6427589" cy="3009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Seniors (51+):</a:t>
            </a:r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Growing segment, indicating market diversification</a:t>
            </a:r>
            <a:endParaRPr lang="en-US" sz="1450" dirty="0"/>
          </a:p>
        </p:txBody>
      </p:sp>
      <p:sp>
        <p:nvSpPr>
          <p:cNvPr id="10" name="Text 8"/>
          <p:cNvSpPr/>
          <p:nvPr/>
        </p:nvSpPr>
        <p:spPr>
          <a:xfrm>
            <a:off x="658178" y="5677495"/>
            <a:ext cx="6427589" cy="9029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Insight:</a:t>
            </a:r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Young adults drive the majority of revenue; significant opportunity to expand middle-aged engagement through targeted strategies.</a:t>
            </a:r>
            <a:endParaRPr lang="en-US" sz="1450" dirty="0"/>
          </a:p>
        </p:txBody>
      </p:sp>
      <p:pic>
        <p:nvPicPr>
          <p:cNvPr id="11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52253" y="1747599"/>
            <a:ext cx="6427589" cy="3599378"/>
          </a:xfrm>
          <a:prstGeom prst="rect">
            <a:avLst/>
          </a:prstGeom>
        </p:spPr>
      </p:pic>
      <p:sp>
        <p:nvSpPr>
          <p:cNvPr id="12" name="Text 9"/>
          <p:cNvSpPr/>
          <p:nvPr/>
        </p:nvSpPr>
        <p:spPr>
          <a:xfrm>
            <a:off x="658178" y="6961108"/>
            <a:ext cx="13314045" cy="6019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Young Adults emerge as the highest revenue-generating segment. Tailored marketing strategies for each age cohort can optimize lifetime value across all demographics.</a:t>
            </a:r>
            <a:endParaRPr lang="en-US" sz="14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666" y="596146"/>
            <a:ext cx="12192238" cy="6774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300"/>
              </a:lnSpc>
              <a:buNone/>
            </a:pPr>
            <a:r>
              <a:rPr lang="en-US" sz="42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Loyalty Impact on Customer Lifetime Value</a:t>
            </a:r>
            <a:endParaRPr lang="en-US" sz="4250" dirty="0"/>
          </a:p>
        </p:txBody>
      </p:sp>
      <p:sp>
        <p:nvSpPr>
          <p:cNvPr id="3" name="Text 1"/>
          <p:cNvSpPr/>
          <p:nvPr/>
        </p:nvSpPr>
        <p:spPr>
          <a:xfrm>
            <a:off x="758666" y="1815465"/>
            <a:ext cx="3116937" cy="3387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Key Metrics &amp; Insights</a:t>
            </a:r>
            <a:endParaRPr lang="en-US" sz="2100" dirty="0"/>
          </a:p>
        </p:txBody>
      </p:sp>
      <p:sp>
        <p:nvSpPr>
          <p:cNvPr id="4" name="Text 2"/>
          <p:cNvSpPr/>
          <p:nvPr/>
        </p:nvSpPr>
        <p:spPr>
          <a:xfrm>
            <a:off x="758666" y="2506385"/>
            <a:ext cx="6292096" cy="715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600"/>
              </a:lnSpc>
              <a:buNone/>
            </a:pPr>
            <a:r>
              <a:rPr lang="en-US" sz="56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80%</a:t>
            </a:r>
            <a:endParaRPr lang="en-US" sz="5600" dirty="0"/>
          </a:p>
        </p:txBody>
      </p:sp>
      <p:sp>
        <p:nvSpPr>
          <p:cNvPr id="5" name="Text 3"/>
          <p:cNvSpPr/>
          <p:nvPr/>
        </p:nvSpPr>
        <p:spPr>
          <a:xfrm>
            <a:off x="2435781" y="3492579"/>
            <a:ext cx="2937867" cy="3387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Loyal Customer Base</a:t>
            </a:r>
            <a:endParaRPr lang="en-US" sz="2100" dirty="0"/>
          </a:p>
        </p:txBody>
      </p:sp>
      <p:sp>
        <p:nvSpPr>
          <p:cNvPr id="6" name="Text 4"/>
          <p:cNvSpPr/>
          <p:nvPr/>
        </p:nvSpPr>
        <p:spPr>
          <a:xfrm>
            <a:off x="758666" y="4075152"/>
            <a:ext cx="6292096" cy="3468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Loyal customers: 80% of base, drive repeat purchases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758666" y="4497824"/>
            <a:ext cx="6292096" cy="3468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One-time buyers: 20% of base, lower CLV</a:t>
            </a:r>
            <a:endParaRPr lang="en-US" sz="1700" dirty="0"/>
          </a:p>
        </p:txBody>
      </p:sp>
      <p:sp>
        <p:nvSpPr>
          <p:cNvPr id="8" name="Text 6"/>
          <p:cNvSpPr/>
          <p:nvPr/>
        </p:nvSpPr>
        <p:spPr>
          <a:xfrm>
            <a:off x="758666" y="4920496"/>
            <a:ext cx="6292096" cy="6936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Repeat purchase rate (loyal): 3.5x higher than one-time buyers</a:t>
            </a:r>
            <a:endParaRPr lang="en-US" sz="1700" dirty="0"/>
          </a:p>
        </p:txBody>
      </p:sp>
      <p:sp>
        <p:nvSpPr>
          <p:cNvPr id="9" name="Text 7"/>
          <p:cNvSpPr/>
          <p:nvPr/>
        </p:nvSpPr>
        <p:spPr>
          <a:xfrm>
            <a:off x="758666" y="5809178"/>
            <a:ext cx="6292096" cy="6936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Insight: Loyalty programs directly correlate with higher lifetime value and repeat purchase frequency</a:t>
            </a:r>
            <a:endParaRPr lang="en-US" sz="1700" dirty="0"/>
          </a:p>
        </p:txBody>
      </p:sp>
      <p:pic>
        <p:nvPicPr>
          <p:cNvPr id="10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87258" y="1842611"/>
            <a:ext cx="6292096" cy="3523536"/>
          </a:xfrm>
          <a:prstGeom prst="rect">
            <a:avLst/>
          </a:prstGeom>
        </p:spPr>
      </p:pic>
      <p:sp>
        <p:nvSpPr>
          <p:cNvPr id="11" name="Text 8"/>
          <p:cNvSpPr/>
          <p:nvPr/>
        </p:nvSpPr>
        <p:spPr>
          <a:xfrm>
            <a:off x="758666" y="6941701"/>
            <a:ext cx="13113068" cy="6936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Loyal customers demonstrate significantly higher lifetime value and repeat purchase rates. Strengthening loyalty programs is critical to maximizing revenue and customer retention.</a:t>
            </a:r>
            <a:endParaRPr lang="en-US" sz="17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2025-12-03T12:21:44Z</dcterms:created>
  <dcterms:modified xsi:type="dcterms:W3CDTF">2025-12-03T12:21:44Z</dcterms:modified>
</cp:coreProperties>
</file>